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65" r:id="rId4"/>
    <p:sldId id="273" r:id="rId5"/>
    <p:sldId id="274" r:id="rId6"/>
    <p:sldId id="277" r:id="rId7"/>
    <p:sldId id="258" r:id="rId8"/>
    <p:sldId id="276" r:id="rId9"/>
    <p:sldId id="259" r:id="rId10"/>
    <p:sldId id="2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5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0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96" y="384"/>
      </p:cViewPr>
      <p:guideLst>
        <p:guide orient="horz" pos="3657"/>
        <p:guide pos="35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756C-2B43-48AA-84DE-9C2747AC4A40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E4BFF-9B02-4097-BBE1-402A2E6B1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3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21/05/2015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C28382-1BC5-4CA1-9C47-ED57B44709CE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458" y="3602038"/>
            <a:ext cx="9901084" cy="2287318"/>
          </a:xfrm>
        </p:spPr>
        <p:txBody>
          <a:bodyPr>
            <a:normAutofit fontScale="77500" lnSpcReduction="20000"/>
          </a:bodyPr>
          <a:lstStyle/>
          <a:p>
            <a:r>
              <a:rPr lang="fr-FR" sz="5100" dirty="0" smtClean="0"/>
              <a:t>Matthias </a:t>
            </a:r>
            <a:r>
              <a:rPr lang="fr-FR" sz="5100" dirty="0" err="1" smtClean="0"/>
              <a:t>Barus</a:t>
            </a:r>
            <a:endParaRPr lang="fr-FR" sz="5100" dirty="0" smtClean="0"/>
          </a:p>
          <a:p>
            <a:r>
              <a:rPr lang="fr-FR" sz="2900" dirty="0" smtClean="0"/>
              <a:t>Ecole DOCTORALE MEGEP</a:t>
            </a:r>
          </a:p>
          <a:p>
            <a:r>
              <a:rPr lang="fr-FR" sz="2900" dirty="0" smtClean="0"/>
              <a:t>Université Paul Sabatier</a:t>
            </a:r>
          </a:p>
          <a:p>
            <a:r>
              <a:rPr lang="fr-FR" sz="2900" dirty="0" err="1" smtClean="0"/>
              <a:t>Dir</a:t>
            </a:r>
            <a:r>
              <a:rPr lang="fr-FR" sz="2900" dirty="0" smtClean="0"/>
              <a:t> : Francis </a:t>
            </a:r>
            <a:r>
              <a:rPr lang="fr-FR" sz="2900" dirty="0" err="1" smtClean="0"/>
              <a:t>collombet</a:t>
            </a:r>
            <a:r>
              <a:rPr lang="fr-FR" sz="2900" dirty="0" smtClean="0"/>
              <a:t> (</a:t>
            </a:r>
            <a:r>
              <a:rPr lang="fr-FR" sz="2900" dirty="0" err="1" smtClean="0"/>
              <a:t>ica</a:t>
            </a:r>
            <a:r>
              <a:rPr lang="fr-FR" sz="2900" dirty="0" smtClean="0"/>
              <a:t>, </a:t>
            </a:r>
            <a:r>
              <a:rPr lang="fr-FR" sz="2900" dirty="0" err="1" smtClean="0"/>
              <a:t>toulouse</a:t>
            </a:r>
            <a:r>
              <a:rPr lang="fr-FR" sz="2900" dirty="0" smtClean="0"/>
              <a:t>)</a:t>
            </a:r>
          </a:p>
          <a:p>
            <a:r>
              <a:rPr lang="fr-FR" sz="2900" dirty="0" smtClean="0"/>
              <a:t>Co-DIR : Hélène </a:t>
            </a:r>
            <a:r>
              <a:rPr lang="fr-FR" sz="2900" dirty="0" err="1" smtClean="0"/>
              <a:t>welemane</a:t>
            </a:r>
            <a:r>
              <a:rPr lang="fr-FR" sz="2900" dirty="0" smtClean="0"/>
              <a:t> (</a:t>
            </a:r>
            <a:r>
              <a:rPr lang="fr-FR" sz="2900" dirty="0" err="1" smtClean="0"/>
              <a:t>lgp</a:t>
            </a:r>
            <a:r>
              <a:rPr lang="fr-FR" sz="2900" dirty="0" smtClean="0"/>
              <a:t>, </a:t>
            </a:r>
            <a:r>
              <a:rPr lang="fr-FR" sz="2900" dirty="0" err="1" smtClean="0"/>
              <a:t>tarbes</a:t>
            </a:r>
            <a:r>
              <a:rPr lang="fr-FR" sz="2900" dirty="0" smtClean="0"/>
              <a:t>)</a:t>
            </a:r>
          </a:p>
          <a:p>
            <a:r>
              <a:rPr lang="fr-FR" sz="2900" dirty="0" smtClean="0"/>
              <a:t>financement : COMUE</a:t>
            </a:r>
            <a:endParaRPr lang="fr-FR" sz="2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1561" y="1135924"/>
            <a:ext cx="11788877" cy="916709"/>
          </a:xfrm>
        </p:spPr>
        <p:txBody>
          <a:bodyPr>
            <a:noAutofit/>
          </a:bodyPr>
          <a:lstStyle/>
          <a:p>
            <a:r>
              <a:rPr lang="fr-FR" sz="3200" dirty="0" smtClean="0"/>
              <a:t>Signatures thermiques d’interfaces collées pour la réparation des structures primaires en matériaux composites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8" y="194336"/>
            <a:ext cx="34385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Retour d’expérience des deux encadrants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07/06/2016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Promotion APR </a:t>
            </a:r>
            <a:r>
              <a:rPr lang="fr-FR" dirty="0" smtClean="0"/>
              <a:t>2013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10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61150" y="1786649"/>
            <a:ext cx="962585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Times New Roman" panose="02020603050405020304" pitchFamily="18" charset="0"/>
              </a:rPr>
              <a:t>Recherches et publications communes </a:t>
            </a:r>
            <a:r>
              <a:rPr lang="fr-FR" dirty="0" smtClean="0">
                <a:cs typeface="Times New Roman" panose="02020603050405020304" pitchFamily="18" charset="0"/>
              </a:rPr>
              <a:t>(2 congrès inter., 1 article de revue soumis)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Times New Roman" panose="02020603050405020304" pitchFamily="18" charset="0"/>
              </a:rPr>
              <a:t>Encadrement</a:t>
            </a:r>
            <a:r>
              <a:rPr lang="fr-FR" dirty="0" smtClean="0">
                <a:cs typeface="Times New Roman" panose="02020603050405020304" pitchFamily="18" charset="0"/>
              </a:rPr>
              <a:t> régulier du travail par les </a:t>
            </a:r>
            <a:r>
              <a:rPr lang="fr-FR" b="1" dirty="0" smtClean="0">
                <a:cs typeface="Times New Roman" panose="02020603050405020304" pitchFamily="18" charset="0"/>
              </a:rPr>
              <a:t>deux entités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Times New Roman" panose="02020603050405020304" pitchFamily="18" charset="0"/>
              </a:rPr>
              <a:t>Bénéfice des </a:t>
            </a:r>
            <a:r>
              <a:rPr lang="fr-FR" b="1" dirty="0" smtClean="0">
                <a:cs typeface="Times New Roman" panose="02020603050405020304" pitchFamily="18" charset="0"/>
              </a:rPr>
              <a:t>compétences multi-labos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Times New Roman" panose="02020603050405020304" pitchFamily="18" charset="0"/>
              </a:rPr>
              <a:t>Bénéfice des </a:t>
            </a:r>
            <a:r>
              <a:rPr lang="fr-FR" b="1" dirty="0" smtClean="0">
                <a:cs typeface="Times New Roman" panose="02020603050405020304" pitchFamily="18" charset="0"/>
              </a:rPr>
              <a:t>installations multi-labos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Times New Roman" panose="02020603050405020304" pitchFamily="18" charset="0"/>
              </a:rPr>
              <a:t>Avancée en </a:t>
            </a:r>
            <a:r>
              <a:rPr lang="fr-FR" b="1" dirty="0" smtClean="0">
                <a:cs typeface="Times New Roman" panose="02020603050405020304" pitchFamily="18" charset="0"/>
              </a:rPr>
              <a:t>mécanique expérimentale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Times New Roman" panose="02020603050405020304" pitchFamily="18" charset="0"/>
              </a:rPr>
              <a:t>Avancée en </a:t>
            </a:r>
            <a:r>
              <a:rPr lang="fr-FR" b="1" dirty="0" smtClean="0">
                <a:cs typeface="Times New Roman" panose="02020603050405020304" pitchFamily="18" charset="0"/>
              </a:rPr>
              <a:t>caractérisation des assemblages réparés</a:t>
            </a:r>
            <a:endParaRPr lang="fr-FR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400" y="326236"/>
            <a:ext cx="11379200" cy="75895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Caractérisation de la performance d’un collage </a:t>
            </a:r>
            <a:br>
              <a:rPr lang="fr-FR" dirty="0" smtClean="0"/>
            </a:br>
            <a:r>
              <a:rPr lang="fr-FR" dirty="0" smtClean="0"/>
              <a:t>par thermographie infrarouge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Promotion APR 2013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2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413275" y="1476643"/>
            <a:ext cx="6798343" cy="1600439"/>
            <a:chOff x="414863" y="667136"/>
            <a:chExt cx="6798343" cy="1600439"/>
          </a:xfrm>
        </p:grpSpPr>
        <p:sp>
          <p:nvSpPr>
            <p:cNvPr id="9" name="ZoneTexte 8"/>
            <p:cNvSpPr txBox="1"/>
            <p:nvPr/>
          </p:nvSpPr>
          <p:spPr>
            <a:xfrm>
              <a:off x="414863" y="667136"/>
              <a:ext cx="32836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Approche actuelle </a:t>
              </a:r>
              <a:r>
                <a:rPr lang="fr-FR" b="1" dirty="0" smtClean="0"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4864" y="1067246"/>
              <a:ext cx="6798342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>
                  <a:cs typeface="Times New Roman" panose="02020603050405020304" pitchFamily="18" charset="0"/>
                </a:rPr>
                <a:t>Remplacement</a:t>
              </a:r>
              <a:r>
                <a:rPr lang="fr-FR" dirty="0">
                  <a:cs typeface="Times New Roman" panose="02020603050405020304" pitchFamily="18" charset="0"/>
                </a:rPr>
                <a:t> de la zone endommagée par un « hard patch » de </a:t>
              </a:r>
              <a:r>
                <a:rPr lang="fr-FR" b="1" dirty="0">
                  <a:cs typeface="Times New Roman" panose="02020603050405020304" pitchFamily="18" charset="0"/>
                </a:rPr>
                <a:t>grandes dimensions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>
                  <a:cs typeface="Times New Roman" panose="02020603050405020304" pitchFamily="18" charset="0"/>
                </a:rPr>
                <a:t>Fixation</a:t>
              </a:r>
              <a:r>
                <a:rPr lang="fr-FR" dirty="0">
                  <a:cs typeface="Times New Roman" panose="02020603050405020304" pitchFamily="18" charset="0"/>
                </a:rPr>
                <a:t> à la structure par </a:t>
              </a:r>
              <a:r>
                <a:rPr lang="fr-FR" b="1" dirty="0">
                  <a:cs typeface="Times New Roman" panose="02020603050405020304" pitchFamily="18" charset="0"/>
                </a:rPr>
                <a:t>perçage rivetage </a:t>
              </a:r>
              <a:r>
                <a:rPr lang="fr-FR" dirty="0">
                  <a:cs typeface="Times New Roman" panose="02020603050405020304" pitchFamily="18" charset="0"/>
                </a:rPr>
                <a:t>souvent via un </a:t>
              </a:r>
              <a:r>
                <a:rPr lang="fr-FR" b="1" dirty="0">
                  <a:cs typeface="Times New Roman" panose="02020603050405020304" pitchFamily="18" charset="0"/>
                </a:rPr>
                <a:t>doubleur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13275" y="4311490"/>
            <a:ext cx="7110979" cy="1320886"/>
            <a:chOff x="414863" y="2840623"/>
            <a:chExt cx="7110979" cy="1320886"/>
          </a:xfrm>
        </p:grpSpPr>
        <p:sp>
          <p:nvSpPr>
            <p:cNvPr id="12" name="ZoneTexte 11"/>
            <p:cNvSpPr txBox="1"/>
            <p:nvPr/>
          </p:nvSpPr>
          <p:spPr>
            <a:xfrm>
              <a:off x="414863" y="2840623"/>
              <a:ext cx="7110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Buts de la thèse :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4863" y="3238179"/>
              <a:ext cx="7078315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cs typeface="Times New Roman" panose="02020603050405020304" pitchFamily="18" charset="0"/>
                </a:rPr>
                <a:t>Apporter une contribution à la </a:t>
              </a:r>
              <a:r>
                <a:rPr lang="fr-FR" b="1" dirty="0">
                  <a:cs typeface="Times New Roman" panose="02020603050405020304" pitchFamily="18" charset="0"/>
                </a:rPr>
                <a:t>certification de la solution collée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cs typeface="Times New Roman" panose="02020603050405020304" pitchFamily="18" charset="0"/>
                </a:rPr>
                <a:t>Comprendre comment </a:t>
              </a:r>
              <a:r>
                <a:rPr lang="fr-FR" b="1" dirty="0">
                  <a:cs typeface="Times New Roman" panose="02020603050405020304" pitchFamily="18" charset="0"/>
                </a:rPr>
                <a:t>interroger </a:t>
              </a:r>
              <a:r>
                <a:rPr lang="fr-FR" b="1" dirty="0" smtClean="0">
                  <a:cs typeface="Times New Roman" panose="02020603050405020304" pitchFamily="18" charset="0"/>
                </a:rPr>
                <a:t>la </a:t>
              </a:r>
              <a:r>
                <a:rPr lang="fr-FR" b="1" dirty="0">
                  <a:cs typeface="Times New Roman" panose="02020603050405020304" pitchFamily="18" charset="0"/>
                </a:rPr>
                <a:t>zone de joint sur </a:t>
              </a:r>
              <a:r>
                <a:rPr lang="fr-FR" b="1" dirty="0" smtClean="0">
                  <a:cs typeface="Times New Roman" panose="02020603050405020304" pitchFamily="18" charset="0"/>
                </a:rPr>
                <a:t>site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13275" y="311668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i="1" dirty="0">
                <a:cs typeface="Times New Roman" panose="02020603050405020304" pitchFamily="18" charset="0"/>
              </a:rPr>
              <a:t>[Liu et al., 2012, </a:t>
            </a:r>
            <a:r>
              <a:rPr lang="en-GB" sz="1400" i="1" dirty="0" err="1">
                <a:cs typeface="Times New Roman" panose="02020603050405020304" pitchFamily="18" charset="0"/>
              </a:rPr>
              <a:t>Tsao</a:t>
            </a:r>
            <a:r>
              <a:rPr lang="en-GB" sz="1400" i="1" dirty="0">
                <a:cs typeface="Times New Roman" panose="02020603050405020304" pitchFamily="18" charset="0"/>
              </a:rPr>
              <a:t> et al., 2012, </a:t>
            </a:r>
            <a:r>
              <a:rPr lang="en-GB" sz="1400" i="1" dirty="0" err="1">
                <a:cs typeface="Times New Roman" panose="02020603050405020304" pitchFamily="18" charset="0"/>
              </a:rPr>
              <a:t>Zitoune</a:t>
            </a:r>
            <a:r>
              <a:rPr lang="en-GB" sz="1400" i="1" dirty="0">
                <a:cs typeface="Times New Roman" panose="02020603050405020304" pitchFamily="18" charset="0"/>
              </a:rPr>
              <a:t> and </a:t>
            </a:r>
            <a:r>
              <a:rPr lang="en-GB" sz="1400" i="1" dirty="0" err="1">
                <a:cs typeface="Times New Roman" panose="02020603050405020304" pitchFamily="18" charset="0"/>
              </a:rPr>
              <a:t>Collombet</a:t>
            </a:r>
            <a:r>
              <a:rPr lang="en-GB" sz="1400" i="1" dirty="0">
                <a:cs typeface="Times New Roman" panose="02020603050405020304" pitchFamily="18" charset="0"/>
              </a:rPr>
              <a:t>, 2007]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8396749" y="1458181"/>
            <a:ext cx="3351372" cy="2339263"/>
            <a:chOff x="8321172" y="1295439"/>
            <a:chExt cx="3386645" cy="2615559"/>
          </a:xfrm>
        </p:grpSpPr>
        <p:sp>
          <p:nvSpPr>
            <p:cNvPr id="16" name="ZoneTexte 15"/>
            <p:cNvSpPr txBox="1"/>
            <p:nvPr/>
          </p:nvSpPr>
          <p:spPr>
            <a:xfrm>
              <a:off x="8900990" y="3566869"/>
              <a:ext cx="2266464" cy="344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B787-B d’</a:t>
              </a:r>
              <a:r>
                <a:rPr lang="fr-FR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Ethiopian</a:t>
              </a:r>
              <a:r>
                <a:rPr lang="fr-FR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Airlines</a:t>
              </a:r>
              <a:endPara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72" y="1303547"/>
              <a:ext cx="3378617" cy="2246918"/>
            </a:xfrm>
            <a:prstGeom prst="rect">
              <a:avLst/>
            </a:prstGeom>
          </p:spPr>
        </p:pic>
        <p:sp>
          <p:nvSpPr>
            <p:cNvPr id="18" name="Forme libre 17"/>
            <p:cNvSpPr/>
            <p:nvPr/>
          </p:nvSpPr>
          <p:spPr>
            <a:xfrm>
              <a:off x="9020432" y="1774867"/>
              <a:ext cx="1581665" cy="274118"/>
            </a:xfrm>
            <a:custGeom>
              <a:avLst/>
              <a:gdLst>
                <a:gd name="connsiteX0" fmla="*/ 258417 w 1858617"/>
                <a:gd name="connsiteY0" fmla="*/ 0 h 407504"/>
                <a:gd name="connsiteX1" fmla="*/ 0 w 1858617"/>
                <a:gd name="connsiteY1" fmla="*/ 89452 h 407504"/>
                <a:gd name="connsiteX2" fmla="*/ 119270 w 1858617"/>
                <a:gd name="connsiteY2" fmla="*/ 308113 h 407504"/>
                <a:gd name="connsiteX3" fmla="*/ 1361661 w 1858617"/>
                <a:gd name="connsiteY3" fmla="*/ 407504 h 407504"/>
                <a:gd name="connsiteX4" fmla="*/ 1769165 w 1858617"/>
                <a:gd name="connsiteY4" fmla="*/ 357808 h 407504"/>
                <a:gd name="connsiteX5" fmla="*/ 1858617 w 1858617"/>
                <a:gd name="connsiteY5" fmla="*/ 308113 h 407504"/>
                <a:gd name="connsiteX6" fmla="*/ 1779104 w 1858617"/>
                <a:gd name="connsiteY6" fmla="*/ 198782 h 407504"/>
                <a:gd name="connsiteX7" fmla="*/ 258417 w 1858617"/>
                <a:gd name="connsiteY7" fmla="*/ 0 h 40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8617" h="407504">
                  <a:moveTo>
                    <a:pt x="258417" y="0"/>
                  </a:moveTo>
                  <a:lnTo>
                    <a:pt x="0" y="89452"/>
                  </a:lnTo>
                  <a:lnTo>
                    <a:pt x="119270" y="308113"/>
                  </a:lnTo>
                  <a:lnTo>
                    <a:pt x="1361661" y="407504"/>
                  </a:lnTo>
                  <a:lnTo>
                    <a:pt x="1769165" y="357808"/>
                  </a:lnTo>
                  <a:lnTo>
                    <a:pt x="1858617" y="308113"/>
                  </a:lnTo>
                  <a:lnTo>
                    <a:pt x="1779104" y="198782"/>
                  </a:lnTo>
                  <a:lnTo>
                    <a:pt x="25841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45882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Connecteur droit avec flèche 18"/>
            <p:cNvCxnSpPr>
              <a:stCxn id="20" idx="1"/>
            </p:cNvCxnSpPr>
            <p:nvPr/>
          </p:nvCxnSpPr>
          <p:spPr>
            <a:xfrm flipH="1">
              <a:off x="9901215" y="1484710"/>
              <a:ext cx="581654" cy="5515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0482868" y="1295439"/>
              <a:ext cx="1224949" cy="3785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cs typeface="Times New Roman" panose="02020603050405020304" pitchFamily="18" charset="0"/>
                </a:rPr>
                <a:t>Hard patch</a:t>
              </a:r>
              <a:endParaRPr lang="fr-FR" sz="16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738552" y="4085551"/>
            <a:ext cx="4226196" cy="2273645"/>
            <a:chOff x="7808411" y="4186337"/>
            <a:chExt cx="4226196" cy="2273645"/>
          </a:xfrm>
        </p:grpSpPr>
        <p:sp>
          <p:nvSpPr>
            <p:cNvPr id="22" name="ZoneTexte 21"/>
            <p:cNvSpPr txBox="1"/>
            <p:nvPr/>
          </p:nvSpPr>
          <p:spPr>
            <a:xfrm>
              <a:off x="8552076" y="6152205"/>
              <a:ext cx="2829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 smtClean="0">
                  <a:cs typeface="Times New Roman" panose="02020603050405020304" pitchFamily="18" charset="0"/>
                </a:rPr>
                <a:t>Hard patch riveté [Mahdi, 2007]</a:t>
              </a:r>
              <a:endParaRPr lang="fr-FR" sz="1400" i="1" dirty="0"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e 22"/>
            <p:cNvGrpSpPr>
              <a:grpSpLocks noChangeAspect="1"/>
            </p:cNvGrpSpPr>
            <p:nvPr/>
          </p:nvGrpSpPr>
          <p:grpSpPr>
            <a:xfrm>
              <a:off x="7808411" y="4186337"/>
              <a:ext cx="4226196" cy="2007473"/>
              <a:chOff x="107504" y="1988840"/>
              <a:chExt cx="8630897" cy="4464496"/>
            </a:xfrm>
          </p:grpSpPr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1988840"/>
                <a:ext cx="8630897" cy="4464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" name="Forme libre 27"/>
              <p:cNvSpPr/>
              <p:nvPr/>
            </p:nvSpPr>
            <p:spPr>
              <a:xfrm>
                <a:off x="708660" y="3776836"/>
                <a:ext cx="3787140" cy="876300"/>
              </a:xfrm>
              <a:custGeom>
                <a:avLst/>
                <a:gdLst>
                  <a:gd name="connsiteX0" fmla="*/ 0 w 3787140"/>
                  <a:gd name="connsiteY0" fmla="*/ 666750 h 876300"/>
                  <a:gd name="connsiteX1" fmla="*/ 899160 w 3787140"/>
                  <a:gd name="connsiteY1" fmla="*/ 624840 h 876300"/>
                  <a:gd name="connsiteX2" fmla="*/ 906780 w 3787140"/>
                  <a:gd name="connsiteY2" fmla="*/ 876300 h 876300"/>
                  <a:gd name="connsiteX3" fmla="*/ 3063240 w 3787140"/>
                  <a:gd name="connsiteY3" fmla="*/ 777240 h 876300"/>
                  <a:gd name="connsiteX4" fmla="*/ 2964180 w 3787140"/>
                  <a:gd name="connsiteY4" fmla="*/ 544830 h 876300"/>
                  <a:gd name="connsiteX5" fmla="*/ 3787140 w 3787140"/>
                  <a:gd name="connsiteY5" fmla="*/ 514350 h 876300"/>
                  <a:gd name="connsiteX6" fmla="*/ 3623310 w 3787140"/>
                  <a:gd name="connsiteY6" fmla="*/ 182880 h 876300"/>
                  <a:gd name="connsiteX7" fmla="*/ 2827020 w 3787140"/>
                  <a:gd name="connsiteY7" fmla="*/ 220980 h 876300"/>
                  <a:gd name="connsiteX8" fmla="*/ 2739390 w 3787140"/>
                  <a:gd name="connsiteY8" fmla="*/ 0 h 876300"/>
                  <a:gd name="connsiteX9" fmla="*/ 876300 w 3787140"/>
                  <a:gd name="connsiteY9" fmla="*/ 41910 h 876300"/>
                  <a:gd name="connsiteX10" fmla="*/ 887730 w 3787140"/>
                  <a:gd name="connsiteY10" fmla="*/ 297180 h 876300"/>
                  <a:gd name="connsiteX11" fmla="*/ 60960 w 3787140"/>
                  <a:gd name="connsiteY11" fmla="*/ 320040 h 876300"/>
                  <a:gd name="connsiteX12" fmla="*/ 0 w 3787140"/>
                  <a:gd name="connsiteY12" fmla="*/ 666750 h 87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87140" h="876300">
                    <a:moveTo>
                      <a:pt x="0" y="666750"/>
                    </a:moveTo>
                    <a:lnTo>
                      <a:pt x="899160" y="624840"/>
                    </a:lnTo>
                    <a:lnTo>
                      <a:pt x="906780" y="876300"/>
                    </a:lnTo>
                    <a:lnTo>
                      <a:pt x="3063240" y="777240"/>
                    </a:lnTo>
                    <a:lnTo>
                      <a:pt x="2964180" y="544830"/>
                    </a:lnTo>
                    <a:lnTo>
                      <a:pt x="3787140" y="514350"/>
                    </a:lnTo>
                    <a:lnTo>
                      <a:pt x="3623310" y="182880"/>
                    </a:lnTo>
                    <a:lnTo>
                      <a:pt x="2827020" y="220980"/>
                    </a:lnTo>
                    <a:lnTo>
                      <a:pt x="2739390" y="0"/>
                    </a:lnTo>
                    <a:lnTo>
                      <a:pt x="876300" y="41910"/>
                    </a:lnTo>
                    <a:lnTo>
                      <a:pt x="887730" y="297180"/>
                    </a:lnTo>
                    <a:lnTo>
                      <a:pt x="60960" y="320040"/>
                    </a:lnTo>
                    <a:lnTo>
                      <a:pt x="0" y="666750"/>
                    </a:lnTo>
                    <a:close/>
                  </a:path>
                </a:pathLst>
              </a:custGeom>
              <a:solidFill>
                <a:srgbClr val="00FFFF">
                  <a:alpha val="22000"/>
                </a:srgbClr>
              </a:solidFill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2213610" y="3960098"/>
                <a:ext cx="826770" cy="426720"/>
              </a:xfrm>
              <a:custGeom>
                <a:avLst/>
                <a:gdLst>
                  <a:gd name="connsiteX0" fmla="*/ 0 w 826770"/>
                  <a:gd name="connsiteY0" fmla="*/ 38100 h 426720"/>
                  <a:gd name="connsiteX1" fmla="*/ 53340 w 826770"/>
                  <a:gd name="connsiteY1" fmla="*/ 426720 h 426720"/>
                  <a:gd name="connsiteX2" fmla="*/ 826770 w 826770"/>
                  <a:gd name="connsiteY2" fmla="*/ 388620 h 426720"/>
                  <a:gd name="connsiteX3" fmla="*/ 689610 w 826770"/>
                  <a:gd name="connsiteY3" fmla="*/ 0 h 426720"/>
                  <a:gd name="connsiteX4" fmla="*/ 0 w 826770"/>
                  <a:gd name="connsiteY4" fmla="*/ 38100 h 42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770" h="426720">
                    <a:moveTo>
                      <a:pt x="0" y="38100"/>
                    </a:moveTo>
                    <a:lnTo>
                      <a:pt x="53340" y="426720"/>
                    </a:lnTo>
                    <a:lnTo>
                      <a:pt x="826770" y="388620"/>
                    </a:lnTo>
                    <a:lnTo>
                      <a:pt x="689610" y="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ZoneTexte 23"/>
            <p:cNvSpPr txBox="1"/>
            <p:nvPr/>
          </p:nvSpPr>
          <p:spPr>
            <a:xfrm>
              <a:off x="7975554" y="4245692"/>
              <a:ext cx="3963250" cy="5847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cs typeface="Times New Roman" panose="02020603050405020304" pitchFamily="18" charset="0"/>
                </a:rPr>
                <a:t>Emprise du doubleur situé en face arrière </a:t>
              </a:r>
            </a:p>
            <a:p>
              <a:pPr marL="285750" indent="-285750" algn="ctr">
                <a:buFont typeface="Wingdings" panose="05000000000000000000" pitchFamily="2" charset="2"/>
                <a:buChar char="à"/>
              </a:pPr>
              <a:r>
                <a:rPr lang="fr-FR" sz="1600" dirty="0" smtClean="0">
                  <a:cs typeface="Times New Roman" panose="02020603050405020304" pitchFamily="18" charset="0"/>
                </a:rPr>
                <a:t>(S</a:t>
              </a:r>
              <a:r>
                <a:rPr lang="fr-FR" sz="1600" baseline="-25000" dirty="0" smtClean="0">
                  <a:cs typeface="Times New Roman" panose="02020603050405020304" pitchFamily="18" charset="0"/>
                </a:rPr>
                <a:t> doubleur </a:t>
              </a:r>
              <a:r>
                <a:rPr lang="fr-FR" sz="1600" dirty="0" smtClean="0">
                  <a:cs typeface="Times New Roman" panose="02020603050405020304" pitchFamily="18" charset="0"/>
                </a:rPr>
                <a:t>= 11 x S </a:t>
              </a:r>
              <a:r>
                <a:rPr lang="fr-FR" sz="1600" baseline="-25000" dirty="0" smtClean="0">
                  <a:cs typeface="Times New Roman" panose="02020603050405020304" pitchFamily="18" charset="0"/>
                </a:rPr>
                <a:t>patch</a:t>
              </a:r>
              <a:r>
                <a:rPr lang="fr-FR" sz="1600" dirty="0" smtClean="0">
                  <a:cs typeface="Times New Roman" panose="02020603050405020304" pitchFamily="18" charset="0"/>
                  <a:sym typeface="Wingdings" pitchFamily="2" charset="2"/>
                </a:rPr>
                <a:t>)</a:t>
              </a:r>
              <a:endParaRPr lang="fr-FR" sz="800" dirty="0">
                <a:cs typeface="Times New Roman" panose="02020603050405020304" pitchFamily="18" charset="0"/>
              </a:endParaRPr>
            </a:p>
          </p:txBody>
        </p:sp>
        <p:cxnSp>
          <p:nvCxnSpPr>
            <p:cNvPr id="25" name="Connecteur droit avec flèche 24"/>
            <p:cNvCxnSpPr>
              <a:stCxn id="24" idx="2"/>
            </p:cNvCxnSpPr>
            <p:nvPr/>
          </p:nvCxnSpPr>
          <p:spPr>
            <a:xfrm flipH="1">
              <a:off x="9035451" y="4830467"/>
              <a:ext cx="921728" cy="39704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stCxn id="24" idx="2"/>
            </p:cNvCxnSpPr>
            <p:nvPr/>
          </p:nvCxnSpPr>
          <p:spPr>
            <a:xfrm>
              <a:off x="9957179" y="4830467"/>
              <a:ext cx="1000874" cy="90632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5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111521"/>
            <a:ext cx="11379200" cy="758952"/>
          </a:xfrm>
        </p:spPr>
        <p:txBody>
          <a:bodyPr/>
          <a:lstStyle/>
          <a:p>
            <a:r>
              <a:rPr lang="fr-FR" dirty="0" smtClean="0"/>
              <a:t>Cadre de l’étude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3</a:t>
            </a:fld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95768" y="1735276"/>
            <a:ext cx="11232765" cy="40011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cs typeface="Times New Roman" panose="02020603050405020304" pitchFamily="18" charset="0"/>
              </a:rPr>
              <a:t>T</a:t>
            </a:r>
            <a:r>
              <a:rPr lang="fr-FR" sz="2000" b="1" dirty="0" smtClean="0">
                <a:cs typeface="Times New Roman" panose="02020603050405020304" pitchFamily="18" charset="0"/>
              </a:rPr>
              <a:t>hermographie infrarouge : mesure sans contact pour la détection de défauts</a:t>
            </a:r>
            <a:endParaRPr lang="fr-FR" sz="2000" b="1" dirty="0">
              <a:cs typeface="Times New Roman" panose="02020603050405020304" pitchFamily="18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95768" y="2514460"/>
            <a:ext cx="5274565" cy="3416572"/>
            <a:chOff x="552841" y="2746054"/>
            <a:chExt cx="5274565" cy="3416572"/>
          </a:xfrm>
        </p:grpSpPr>
        <p:sp>
          <p:nvSpPr>
            <p:cNvPr id="21" name="ZoneTexte 20"/>
            <p:cNvSpPr txBox="1"/>
            <p:nvPr/>
          </p:nvSpPr>
          <p:spPr>
            <a:xfrm>
              <a:off x="987283" y="5639406"/>
              <a:ext cx="439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Schéma de principe d’une mesure par thermographie infrarouge en réflexion</a:t>
              </a:r>
              <a:endPara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3798" y="2746054"/>
              <a:ext cx="3062693" cy="2620826"/>
            </a:xfrm>
            <a:prstGeom prst="rect">
              <a:avLst/>
            </a:prstGeom>
          </p:spPr>
        </p:pic>
        <p:sp>
          <p:nvSpPr>
            <p:cNvPr id="50" name="Légende sans bordure 2 49"/>
            <p:cNvSpPr/>
            <p:nvPr/>
          </p:nvSpPr>
          <p:spPr>
            <a:xfrm flipH="1">
              <a:off x="552841" y="2817170"/>
              <a:ext cx="1157107" cy="686980"/>
            </a:xfrm>
            <a:prstGeom prst="callout2">
              <a:avLst>
                <a:gd name="adj1" fmla="val 54577"/>
                <a:gd name="adj2" fmla="val 8139"/>
                <a:gd name="adj3" fmla="val 54486"/>
                <a:gd name="adj4" fmla="val 1878"/>
                <a:gd name="adj5" fmla="val 123411"/>
                <a:gd name="adj6" fmla="val 1797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400" dirty="0" smtClean="0">
                  <a:cs typeface="Times New Roman" panose="02020603050405020304" pitchFamily="18" charset="0"/>
                </a:rPr>
                <a:t>Eprouvette</a:t>
              </a:r>
            </a:p>
          </p:txBody>
        </p:sp>
        <p:sp>
          <p:nvSpPr>
            <p:cNvPr id="51" name="Légende sans bordure 2 50"/>
            <p:cNvSpPr/>
            <p:nvPr/>
          </p:nvSpPr>
          <p:spPr>
            <a:xfrm flipH="1">
              <a:off x="2501889" y="4952426"/>
              <a:ext cx="1716394" cy="686980"/>
            </a:xfrm>
            <a:prstGeom prst="callout2">
              <a:avLst>
                <a:gd name="adj1" fmla="val 54577"/>
                <a:gd name="adj2" fmla="val 746"/>
                <a:gd name="adj3" fmla="val 54486"/>
                <a:gd name="adj4" fmla="val -5977"/>
                <a:gd name="adj5" fmla="val -21623"/>
                <a:gd name="adj6" fmla="val -6058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400" dirty="0" smtClean="0">
                  <a:cs typeface="Times New Roman" panose="02020603050405020304" pitchFamily="18" charset="0"/>
                </a:rPr>
                <a:t>Caméra thermique</a:t>
              </a:r>
            </a:p>
          </p:txBody>
        </p:sp>
        <p:sp>
          <p:nvSpPr>
            <p:cNvPr id="52" name="Légende sans bordure 2 51"/>
            <p:cNvSpPr/>
            <p:nvPr/>
          </p:nvSpPr>
          <p:spPr>
            <a:xfrm>
              <a:off x="3967074" y="3237323"/>
              <a:ext cx="1860332" cy="686980"/>
            </a:xfrm>
            <a:prstGeom prst="callout2">
              <a:avLst>
                <a:gd name="adj1" fmla="val 54577"/>
                <a:gd name="adj2" fmla="val 8139"/>
                <a:gd name="adj3" fmla="val 54833"/>
                <a:gd name="adj4" fmla="val 1987"/>
                <a:gd name="adj5" fmla="val 20810"/>
                <a:gd name="adj6" fmla="val -6469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cs typeface="Times New Roman" panose="02020603050405020304" pitchFamily="18" charset="0"/>
                </a:rPr>
                <a:t>Source</a:t>
              </a:r>
            </a:p>
            <a:p>
              <a:pPr algn="ctr"/>
              <a:r>
                <a:rPr lang="fr-FR" sz="1400" dirty="0" smtClean="0">
                  <a:cs typeface="Times New Roman" panose="02020603050405020304" pitchFamily="18" charset="0"/>
                </a:rPr>
                <a:t>(lampe halogène)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6120385" y="2268270"/>
            <a:ext cx="5408148" cy="1051928"/>
            <a:chOff x="5741511" y="4274067"/>
            <a:chExt cx="5408148" cy="1051928"/>
          </a:xfrm>
        </p:grpSpPr>
        <p:sp>
          <p:nvSpPr>
            <p:cNvPr id="20" name="Rectangle 19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cs typeface="Times New Roman" panose="02020603050405020304" pitchFamily="18" charset="0"/>
                </a:rPr>
                <a:t>Principe </a:t>
              </a:r>
              <a:r>
                <a:rPr lang="fr-FR" sz="2000" b="1" dirty="0" smtClean="0">
                  <a:cs typeface="Times New Roman" panose="02020603050405020304" pitchFamily="18" charset="0"/>
                </a:rPr>
                <a:t>: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41511" y="4679664"/>
              <a:ext cx="540814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b="1" dirty="0">
                  <a:cs typeface="Times New Roman" panose="02020603050405020304" pitchFamily="18" charset="0"/>
                </a:rPr>
                <a:t>Génération</a:t>
              </a:r>
              <a:r>
                <a:rPr lang="fr-FR" dirty="0">
                  <a:cs typeface="Times New Roman" panose="02020603050405020304" pitchFamily="18" charset="0"/>
                </a:rPr>
                <a:t> d’un </a:t>
              </a:r>
              <a:r>
                <a:rPr lang="fr-FR" b="1" dirty="0">
                  <a:cs typeface="Times New Roman" panose="02020603050405020304" pitchFamily="18" charset="0"/>
                </a:rPr>
                <a:t>flux thermique </a:t>
              </a:r>
              <a:r>
                <a:rPr lang="fr-FR" dirty="0" smtClean="0">
                  <a:cs typeface="Times New Roman" panose="02020603050405020304" pitchFamily="18" charset="0"/>
                </a:rPr>
                <a:t>par </a:t>
              </a:r>
              <a:r>
                <a:rPr lang="fr-FR" dirty="0">
                  <a:cs typeface="Times New Roman" panose="02020603050405020304" pitchFamily="18" charset="0"/>
                </a:rPr>
                <a:t>la </a:t>
              </a:r>
              <a:r>
                <a:rPr lang="fr-FR" dirty="0" smtClean="0">
                  <a:cs typeface="Times New Roman" panose="02020603050405020304" pitchFamily="18" charset="0"/>
                </a:rPr>
                <a:t>source</a:t>
              </a:r>
            </a:p>
            <a:p>
              <a:r>
                <a:rPr lang="fr-FR" b="1" dirty="0" smtClean="0">
                  <a:cs typeface="Times New Roman" panose="02020603050405020304" pitchFamily="18" charset="0"/>
                </a:rPr>
                <a:t>Obtention</a:t>
              </a:r>
              <a:r>
                <a:rPr lang="fr-FR" dirty="0" smtClean="0">
                  <a:cs typeface="Times New Roman" panose="02020603050405020304" pitchFamily="18" charset="0"/>
                </a:rPr>
                <a:t> </a:t>
              </a:r>
              <a:r>
                <a:rPr lang="fr-FR" dirty="0">
                  <a:cs typeface="Times New Roman" panose="02020603050405020304" pitchFamily="18" charset="0"/>
                </a:rPr>
                <a:t>d’un </a:t>
              </a:r>
              <a:r>
                <a:rPr lang="fr-FR" b="1" dirty="0">
                  <a:cs typeface="Times New Roman" panose="02020603050405020304" pitchFamily="18" charset="0"/>
                </a:rPr>
                <a:t>champ thermique surfacique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120384" y="3431792"/>
            <a:ext cx="5408149" cy="1032604"/>
            <a:chOff x="407988" y="1074212"/>
            <a:chExt cx="5408149" cy="1032604"/>
          </a:xfrm>
        </p:grpSpPr>
        <p:sp>
          <p:nvSpPr>
            <p:cNvPr id="17" name="ZoneTexte 16"/>
            <p:cNvSpPr txBox="1"/>
            <p:nvPr/>
          </p:nvSpPr>
          <p:spPr>
            <a:xfrm>
              <a:off x="407988" y="1074212"/>
              <a:ext cx="5171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Verrous (réparations aéronautiques)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7989" y="1460485"/>
              <a:ext cx="540814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dirty="0">
                  <a:cs typeface="Times New Roman" panose="02020603050405020304" pitchFamily="18" charset="0"/>
                </a:rPr>
                <a:t>Localiser </a:t>
              </a:r>
              <a:r>
                <a:rPr lang="fr-FR" dirty="0" smtClean="0">
                  <a:cs typeface="Times New Roman" panose="02020603050405020304" pitchFamily="18" charset="0"/>
                </a:rPr>
                <a:t>des </a:t>
              </a:r>
              <a:r>
                <a:rPr lang="fr-FR" b="1" dirty="0">
                  <a:cs typeface="Times New Roman" panose="02020603050405020304" pitchFamily="18" charset="0"/>
                </a:rPr>
                <a:t>interfaces </a:t>
              </a:r>
              <a:r>
                <a:rPr lang="fr-FR" b="1" dirty="0" smtClean="0">
                  <a:cs typeface="Times New Roman" panose="02020603050405020304" pitchFamily="18" charset="0"/>
                </a:rPr>
                <a:t>de collage internes</a:t>
              </a:r>
            </a:p>
            <a:p>
              <a:r>
                <a:rPr lang="fr-FR" b="1" dirty="0" smtClean="0">
                  <a:cs typeface="Times New Roman" panose="02020603050405020304" pitchFamily="18" charset="0"/>
                </a:rPr>
                <a:t>Faible contraste</a:t>
              </a:r>
              <a:r>
                <a:rPr lang="fr-FR" dirty="0" smtClean="0">
                  <a:cs typeface="Times New Roman" panose="02020603050405020304" pitchFamily="18" charset="0"/>
                </a:rPr>
                <a:t> entre parent, patch et joint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120384" y="5528418"/>
            <a:ext cx="5408149" cy="755605"/>
            <a:chOff x="407988" y="1074212"/>
            <a:chExt cx="5408149" cy="755605"/>
          </a:xfrm>
        </p:grpSpPr>
        <p:sp>
          <p:nvSpPr>
            <p:cNvPr id="36" name="ZoneTexte 35"/>
            <p:cNvSpPr txBox="1"/>
            <p:nvPr/>
          </p:nvSpPr>
          <p:spPr>
            <a:xfrm>
              <a:off x="407988" y="1074212"/>
              <a:ext cx="3159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Méthodologie d’étude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7988" y="1460485"/>
              <a:ext cx="540814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dirty="0" smtClean="0">
                  <a:cs typeface="Times New Roman" panose="02020603050405020304" pitchFamily="18" charset="0"/>
                </a:rPr>
                <a:t>Augmenter la visibilité du joint de colle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967081" y="4412514"/>
            <a:ext cx="4134421" cy="1297861"/>
            <a:chOff x="6967081" y="4412514"/>
            <a:chExt cx="4134421" cy="1297861"/>
          </a:xfrm>
        </p:grpSpPr>
        <p:grpSp>
          <p:nvGrpSpPr>
            <p:cNvPr id="24" name="Group 8"/>
            <p:cNvGrpSpPr>
              <a:grpSpLocks noChangeAspect="1"/>
            </p:cNvGrpSpPr>
            <p:nvPr/>
          </p:nvGrpSpPr>
          <p:grpSpPr bwMode="auto">
            <a:xfrm rot="16200000">
              <a:off x="8361028" y="3018567"/>
              <a:ext cx="1297861" cy="4085755"/>
              <a:chOff x="3374" y="693"/>
              <a:chExt cx="932" cy="2934"/>
            </a:xfrm>
          </p:grpSpPr>
          <p:sp>
            <p:nvSpPr>
              <p:cNvPr id="33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374" y="693"/>
                <a:ext cx="932" cy="2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3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4" y="693"/>
                <a:ext cx="937" cy="2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9964916" y="4791796"/>
              <a:ext cx="113658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700" dirty="0">
                  <a:solidFill>
                    <a:schemeClr val="bg1"/>
                  </a:solidFill>
                </a:rPr>
                <a:t>P</a:t>
              </a:r>
              <a:r>
                <a:rPr lang="fr-FR" sz="1700" dirty="0" smtClean="0">
                  <a:solidFill>
                    <a:schemeClr val="bg1"/>
                  </a:solidFill>
                </a:rPr>
                <a:t>arent</a:t>
              </a:r>
              <a:endParaRPr lang="en-GB" sz="1700" dirty="0">
                <a:solidFill>
                  <a:schemeClr val="bg1"/>
                </a:solidFill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8256165" y="4791796"/>
              <a:ext cx="113658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700" dirty="0" smtClean="0">
                  <a:solidFill>
                    <a:schemeClr val="bg1"/>
                  </a:solidFill>
                </a:rPr>
                <a:t>Patch</a:t>
              </a:r>
              <a:endParaRPr lang="en-GB" sz="1700" dirty="0">
                <a:solidFill>
                  <a:schemeClr val="bg1"/>
                </a:solidFill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8239126" y="5324475"/>
              <a:ext cx="1891538" cy="152400"/>
            </a:xfrm>
            <a:custGeom>
              <a:avLst/>
              <a:gdLst>
                <a:gd name="connsiteX0" fmla="*/ 1889125 w 1889125"/>
                <a:gd name="connsiteY0" fmla="*/ 0 h 152400"/>
                <a:gd name="connsiteX1" fmla="*/ 1514475 w 1889125"/>
                <a:gd name="connsiteY1" fmla="*/ 28575 h 152400"/>
                <a:gd name="connsiteX2" fmla="*/ 1514475 w 1889125"/>
                <a:gd name="connsiteY2" fmla="*/ 57150 h 152400"/>
                <a:gd name="connsiteX3" fmla="*/ 1136650 w 1889125"/>
                <a:gd name="connsiteY3" fmla="*/ 57150 h 152400"/>
                <a:gd name="connsiteX4" fmla="*/ 1136650 w 1889125"/>
                <a:gd name="connsiteY4" fmla="*/ 79375 h 152400"/>
                <a:gd name="connsiteX5" fmla="*/ 758825 w 1889125"/>
                <a:gd name="connsiteY5" fmla="*/ 76200 h 152400"/>
                <a:gd name="connsiteX6" fmla="*/ 758825 w 1889125"/>
                <a:gd name="connsiteY6" fmla="*/ 101600 h 152400"/>
                <a:gd name="connsiteX7" fmla="*/ 381000 w 1889125"/>
                <a:gd name="connsiteY7" fmla="*/ 101600 h 152400"/>
                <a:gd name="connsiteX8" fmla="*/ 381000 w 1889125"/>
                <a:gd name="connsiteY8" fmla="*/ 130175 h 152400"/>
                <a:gd name="connsiteX9" fmla="*/ 0 w 1889125"/>
                <a:gd name="connsiteY9" fmla="*/ 123825 h 152400"/>
                <a:gd name="connsiteX10" fmla="*/ 0 w 1889125"/>
                <a:gd name="connsiteY10" fmla="*/ 152400 h 152400"/>
                <a:gd name="connsiteX0" fmla="*/ 1889125 w 1891538"/>
                <a:gd name="connsiteY0" fmla="*/ 0 h 152400"/>
                <a:gd name="connsiteX1" fmla="*/ 1885950 w 1891538"/>
                <a:gd name="connsiteY1" fmla="*/ 28575 h 152400"/>
                <a:gd name="connsiteX2" fmla="*/ 1514475 w 1891538"/>
                <a:gd name="connsiteY2" fmla="*/ 28575 h 152400"/>
                <a:gd name="connsiteX3" fmla="*/ 1514475 w 1891538"/>
                <a:gd name="connsiteY3" fmla="*/ 57150 h 152400"/>
                <a:gd name="connsiteX4" fmla="*/ 1136650 w 1891538"/>
                <a:gd name="connsiteY4" fmla="*/ 57150 h 152400"/>
                <a:gd name="connsiteX5" fmla="*/ 1136650 w 1891538"/>
                <a:gd name="connsiteY5" fmla="*/ 79375 h 152400"/>
                <a:gd name="connsiteX6" fmla="*/ 758825 w 1891538"/>
                <a:gd name="connsiteY6" fmla="*/ 76200 h 152400"/>
                <a:gd name="connsiteX7" fmla="*/ 758825 w 1891538"/>
                <a:gd name="connsiteY7" fmla="*/ 101600 h 152400"/>
                <a:gd name="connsiteX8" fmla="*/ 381000 w 1891538"/>
                <a:gd name="connsiteY8" fmla="*/ 101600 h 152400"/>
                <a:gd name="connsiteX9" fmla="*/ 381000 w 1891538"/>
                <a:gd name="connsiteY9" fmla="*/ 130175 h 152400"/>
                <a:gd name="connsiteX10" fmla="*/ 0 w 1891538"/>
                <a:gd name="connsiteY10" fmla="*/ 123825 h 152400"/>
                <a:gd name="connsiteX11" fmla="*/ 0 w 1891538"/>
                <a:gd name="connsiteY1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1538" h="152400">
                  <a:moveTo>
                    <a:pt x="1889125" y="0"/>
                  </a:moveTo>
                  <a:cubicBezTo>
                    <a:pt x="1871133" y="1058"/>
                    <a:pt x="1903942" y="27517"/>
                    <a:pt x="1885950" y="28575"/>
                  </a:cubicBezTo>
                  <a:lnTo>
                    <a:pt x="1514475" y="28575"/>
                  </a:lnTo>
                  <a:lnTo>
                    <a:pt x="1514475" y="57150"/>
                  </a:lnTo>
                  <a:lnTo>
                    <a:pt x="1136650" y="57150"/>
                  </a:lnTo>
                  <a:lnTo>
                    <a:pt x="1136650" y="79375"/>
                  </a:lnTo>
                  <a:lnTo>
                    <a:pt x="758825" y="76200"/>
                  </a:lnTo>
                  <a:lnTo>
                    <a:pt x="758825" y="101600"/>
                  </a:lnTo>
                  <a:lnTo>
                    <a:pt x="381000" y="101600"/>
                  </a:lnTo>
                  <a:lnTo>
                    <a:pt x="381000" y="130175"/>
                  </a:lnTo>
                  <a:lnTo>
                    <a:pt x="0" y="123825"/>
                  </a:lnTo>
                  <a:lnTo>
                    <a:pt x="0" y="15240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352135" y="5018583"/>
              <a:ext cx="113658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700" dirty="0" smtClean="0">
                  <a:solidFill>
                    <a:srgbClr val="FF0000"/>
                  </a:solidFill>
                </a:rPr>
                <a:t>Joint</a:t>
              </a:r>
              <a:endParaRPr lang="en-GB" sz="17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1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111521"/>
            <a:ext cx="11379200" cy="758952"/>
          </a:xfrm>
        </p:spPr>
        <p:txBody>
          <a:bodyPr/>
          <a:lstStyle/>
          <a:p>
            <a:r>
              <a:rPr lang="fr-FR" dirty="0" smtClean="0"/>
              <a:t>1. </a:t>
            </a:r>
            <a:r>
              <a:rPr lang="fr-FR" dirty="0"/>
              <a:t>P</a:t>
            </a:r>
            <a:r>
              <a:rPr lang="fr-FR" dirty="0" smtClean="0"/>
              <a:t>rocédure expérimentale spécifique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4</a:t>
            </a:fld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78758" y="1350689"/>
            <a:ext cx="5633870" cy="4574079"/>
            <a:chOff x="486514" y="1625646"/>
            <a:chExt cx="5633870" cy="457407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" b="1115"/>
            <a:stretch/>
          </p:blipFill>
          <p:spPr>
            <a:xfrm flipH="1">
              <a:off x="486514" y="2010575"/>
              <a:ext cx="5633870" cy="3762179"/>
            </a:xfrm>
            <a:prstGeom prst="rect">
              <a:avLst/>
            </a:prstGeom>
          </p:spPr>
        </p:pic>
        <p:sp>
          <p:nvSpPr>
            <p:cNvPr id="28" name="Légende sans bordure 2 27"/>
            <p:cNvSpPr/>
            <p:nvPr/>
          </p:nvSpPr>
          <p:spPr>
            <a:xfrm>
              <a:off x="958892" y="1631320"/>
              <a:ext cx="1139626" cy="306491"/>
            </a:xfrm>
            <a:prstGeom prst="callout2">
              <a:avLst>
                <a:gd name="adj1" fmla="val 51008"/>
                <a:gd name="adj2" fmla="val 2380"/>
                <a:gd name="adj3" fmla="val 51008"/>
                <a:gd name="adj4" fmla="val -9521"/>
                <a:gd name="adj5" fmla="val 787528"/>
                <a:gd name="adj6" fmla="val -8518"/>
              </a:avLst>
            </a:prstGeom>
            <a:noFill/>
            <a:ln w="5715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Echantillon</a:t>
              </a:r>
              <a:endParaRPr lang="en-GB" sz="1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Légende sans bordure 2 29"/>
            <p:cNvSpPr/>
            <p:nvPr/>
          </p:nvSpPr>
          <p:spPr>
            <a:xfrm flipH="1">
              <a:off x="958892" y="5845517"/>
              <a:ext cx="1650631" cy="339220"/>
            </a:xfrm>
            <a:prstGeom prst="callout2">
              <a:avLst>
                <a:gd name="adj1" fmla="val 54398"/>
                <a:gd name="adj2" fmla="val 29042"/>
                <a:gd name="adj3" fmla="val 54398"/>
                <a:gd name="adj4" fmla="val -2550"/>
                <a:gd name="adj5" fmla="val -476150"/>
                <a:gd name="adj6" fmla="val -69291"/>
              </a:avLst>
            </a:prstGeom>
            <a:noFill/>
            <a:ln w="5715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Lentille convergente</a:t>
              </a:r>
              <a:endParaRPr lang="en-GB" sz="1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Légende sans bordure 2 30"/>
            <p:cNvSpPr/>
            <p:nvPr/>
          </p:nvSpPr>
          <p:spPr>
            <a:xfrm>
              <a:off x="3891413" y="1625646"/>
              <a:ext cx="2200523" cy="339397"/>
            </a:xfrm>
            <a:prstGeom prst="callout2">
              <a:avLst>
                <a:gd name="adj1" fmla="val 51008"/>
                <a:gd name="adj2" fmla="val 2504"/>
                <a:gd name="adj3" fmla="val 51008"/>
                <a:gd name="adj4" fmla="val -9709"/>
                <a:gd name="adj5" fmla="val 481928"/>
                <a:gd name="adj6" fmla="val -9309"/>
              </a:avLst>
            </a:prstGeom>
            <a:noFill/>
            <a:ln w="5715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Caméra thermique</a:t>
              </a:r>
              <a:endParaRPr lang="en-GB" sz="1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Légende sans bordure 2 31"/>
            <p:cNvSpPr/>
            <p:nvPr/>
          </p:nvSpPr>
          <p:spPr>
            <a:xfrm flipH="1">
              <a:off x="2871019" y="5860328"/>
              <a:ext cx="1270264" cy="339397"/>
            </a:xfrm>
            <a:prstGeom prst="callout2">
              <a:avLst>
                <a:gd name="adj1" fmla="val 53905"/>
                <a:gd name="adj2" fmla="val 16879"/>
                <a:gd name="adj3" fmla="val 51008"/>
                <a:gd name="adj4" fmla="val -8473"/>
                <a:gd name="adj5" fmla="val -429396"/>
                <a:gd name="adj6" fmla="val -68254"/>
              </a:avLst>
            </a:prstGeom>
            <a:noFill/>
            <a:ln w="5715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Obturateur</a:t>
              </a:r>
              <a:endParaRPr lang="en-GB" sz="1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8" name="Légende sans bordure 2 37"/>
            <p:cNvSpPr/>
            <p:nvPr/>
          </p:nvSpPr>
          <p:spPr>
            <a:xfrm flipH="1">
              <a:off x="4919709" y="5860328"/>
              <a:ext cx="895875" cy="339397"/>
            </a:xfrm>
            <a:prstGeom prst="callout2">
              <a:avLst>
                <a:gd name="adj1" fmla="val 51008"/>
                <a:gd name="adj2" fmla="val 12073"/>
                <a:gd name="adj3" fmla="val 51008"/>
                <a:gd name="adj4" fmla="val 1854"/>
                <a:gd name="adj5" fmla="val -492923"/>
                <a:gd name="adj6" fmla="val 2525"/>
              </a:avLst>
            </a:prstGeom>
            <a:noFill/>
            <a:ln w="57150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Lampe halogène</a:t>
              </a:r>
              <a:endParaRPr lang="en-GB" sz="1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646266" y="3362516"/>
            <a:ext cx="421060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>
                <a:cs typeface="Times New Roman" panose="02020603050405020304" pitchFamily="18" charset="0"/>
              </a:rPr>
              <a:t>Maîtrise des </a:t>
            </a:r>
            <a:r>
              <a:rPr lang="fr-FR" b="1" dirty="0" smtClean="0">
                <a:cs typeface="Times New Roman" panose="02020603050405020304" pitchFamily="18" charset="0"/>
              </a:rPr>
              <a:t>conditions aux limites</a:t>
            </a:r>
          </a:p>
          <a:p>
            <a:pPr algn="ctr"/>
            <a:r>
              <a:rPr lang="fr-FR" dirty="0" smtClean="0">
                <a:cs typeface="Times New Roman" panose="02020603050405020304" pitchFamily="18" charset="0"/>
              </a:rPr>
              <a:t>Maîtrise de la </a:t>
            </a:r>
            <a:r>
              <a:rPr lang="fr-FR" b="1" dirty="0" smtClean="0">
                <a:cs typeface="Times New Roman" panose="02020603050405020304" pitchFamily="18" charset="0"/>
              </a:rPr>
              <a:t>mesure thermique</a:t>
            </a:r>
          </a:p>
          <a:p>
            <a:pPr algn="ctr"/>
            <a:r>
              <a:rPr lang="fr-FR" b="1" dirty="0" smtClean="0">
                <a:cs typeface="Times New Roman" panose="02020603050405020304" pitchFamily="18" charset="0"/>
              </a:rPr>
              <a:t>Modélisation physique</a:t>
            </a:r>
            <a:endParaRPr lang="fr-FR" b="1" dirty="0">
              <a:cs typeface="Times New Roman" panose="02020603050405020304" pitchFamily="18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38542" t="17546" r="42507" b="22164"/>
          <a:stretch/>
        </p:blipFill>
        <p:spPr>
          <a:xfrm>
            <a:off x="9529315" y="1582105"/>
            <a:ext cx="1096171" cy="165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640" y="1493126"/>
            <a:ext cx="668250" cy="18000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5"/>
          <a:srcRect l="4776" t="20347" r="4694" b="24409"/>
          <a:stretch/>
        </p:blipFill>
        <p:spPr>
          <a:xfrm>
            <a:off x="7646266" y="4512226"/>
            <a:ext cx="1350492" cy="1656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327" y="4481133"/>
            <a:ext cx="715500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t="11618" b="10106"/>
          <a:stretch/>
        </p:blipFill>
        <p:spPr>
          <a:xfrm>
            <a:off x="9902813" y="4512226"/>
            <a:ext cx="1444641" cy="165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454" y="4445415"/>
            <a:ext cx="584750" cy="1800000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7646266" y="2086940"/>
            <a:ext cx="1667896" cy="646331"/>
          </a:xfrm>
          <a:prstGeom prst="rect">
            <a:avLst/>
          </a:prstGeom>
          <a:noFill/>
          <a:ln w="571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cs typeface="Times New Roman" panose="02020603050405020304" pitchFamily="18" charset="0"/>
              </a:rPr>
              <a:t>Dispositif</a:t>
            </a:r>
            <a:r>
              <a:rPr lang="fr-FR" sz="2000" b="1" dirty="0" smtClean="0">
                <a:cs typeface="Times New Roman" panose="02020603050405020304" pitchFamily="18" charset="0"/>
              </a:rPr>
              <a:t> </a:t>
            </a:r>
            <a:r>
              <a:rPr lang="fr-FR" sz="1600" b="1" dirty="0" smtClean="0">
                <a:cs typeface="Times New Roman" panose="02020603050405020304" pitchFamily="18" charset="0"/>
              </a:rPr>
              <a:t>usuel </a:t>
            </a:r>
            <a:r>
              <a:rPr lang="fr-FR" sz="1600" dirty="0" smtClean="0">
                <a:cs typeface="Times New Roman" panose="02020603050405020304" pitchFamily="18" charset="0"/>
              </a:rPr>
              <a:t>de TIR</a:t>
            </a:r>
            <a:endParaRPr lang="fr-FR" sz="1600" b="1" dirty="0">
              <a:cs typeface="Times New Roman" panose="02020603050405020304" pitchFamily="18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277966" y="4965635"/>
            <a:ext cx="1153790" cy="830997"/>
          </a:xfrm>
          <a:prstGeom prst="rect">
            <a:avLst/>
          </a:prstGeom>
          <a:noFill/>
          <a:ln w="571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cs typeface="Times New Roman" panose="02020603050405020304" pitchFamily="18" charset="0"/>
              </a:rPr>
              <a:t>Nouveau banc </a:t>
            </a:r>
            <a:r>
              <a:rPr lang="fr-FR" sz="1600" dirty="0" smtClean="0">
                <a:cs typeface="Times New Roman" panose="02020603050405020304" pitchFamily="18" charset="0"/>
              </a:rPr>
              <a:t>de TIR</a:t>
            </a:r>
            <a:endParaRPr lang="fr-FR" sz="1600" b="1" dirty="0"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2611" y="6055165"/>
            <a:ext cx="43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Banc d’essais thermiques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111521"/>
            <a:ext cx="11379200" cy="758952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dirty="0" smtClean="0"/>
              <a:t>. Signature infrarouge du joint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901" y="2135386"/>
            <a:ext cx="5764635" cy="3915296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402336" y="3676519"/>
            <a:ext cx="5413248" cy="774929"/>
            <a:chOff x="5741511" y="4274067"/>
            <a:chExt cx="5413248" cy="774929"/>
          </a:xfrm>
        </p:grpSpPr>
        <p:sp>
          <p:nvSpPr>
            <p:cNvPr id="20" name="Rectangle 19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Modélisation numérique :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41511" y="4679664"/>
              <a:ext cx="541324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b="1" dirty="0" smtClean="0">
                  <a:cs typeface="Times New Roman" panose="02020603050405020304" pitchFamily="18" charset="0"/>
                </a:rPr>
                <a:t>Aide à la conception : </a:t>
              </a:r>
              <a:r>
                <a:rPr lang="fr-FR" dirty="0" smtClean="0">
                  <a:cs typeface="Times New Roman" panose="02020603050405020304" pitchFamily="18" charset="0"/>
                </a:rPr>
                <a:t>choix d’additifs pertinents</a:t>
              </a:r>
              <a:endParaRPr lang="fr-FR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72043" y="1735276"/>
            <a:ext cx="8047914" cy="40011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cs typeface="Times New Roman" panose="02020603050405020304" pitchFamily="18" charset="0"/>
              </a:rPr>
              <a:t>Ajout d’additifs au sein du joint pour augmenter sa visibilité</a:t>
            </a:r>
            <a:endParaRPr lang="fr-FR" sz="2000" b="1" dirty="0"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699582" y="6025029"/>
            <a:ext cx="43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Eléments constitutifs du modèle numérique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111521"/>
            <a:ext cx="11379200" cy="758952"/>
          </a:xfrm>
        </p:spPr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dirty="0" smtClean="0"/>
              <a:t>. Signature infrarouge du joint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Promotion APR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6</a:t>
            </a:fld>
            <a:endParaRPr lang="fr-FR"/>
          </a:p>
        </p:txBody>
      </p:sp>
      <p:pic>
        <p:nvPicPr>
          <p:cNvPr id="11" name="double_relatif_90-defa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8711" y="2197728"/>
            <a:ext cx="2262857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double_relatif_90-adhes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349" y="2209591"/>
            <a:ext cx="2262857" cy="288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25829" y="5457832"/>
            <a:ext cx="1667896" cy="584775"/>
          </a:xfrm>
          <a:prstGeom prst="rect">
            <a:avLst/>
          </a:prstGeom>
          <a:noFill/>
          <a:ln w="571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cs typeface="Times New Roman" panose="02020603050405020304" pitchFamily="18" charset="0"/>
              </a:rPr>
              <a:t>Film adhésif sans défaut</a:t>
            </a:r>
            <a:endParaRPr lang="fr-FR" sz="1600" b="1" dirty="0"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786191" y="5426040"/>
            <a:ext cx="1667896" cy="584775"/>
          </a:xfrm>
          <a:prstGeom prst="rect">
            <a:avLst/>
          </a:prstGeom>
          <a:noFill/>
          <a:ln w="571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cs typeface="Times New Roman" panose="02020603050405020304" pitchFamily="18" charset="0"/>
              </a:rPr>
              <a:t>Colle et additif</a:t>
            </a:r>
            <a:endParaRPr lang="fr-FR" sz="1600" b="1" dirty="0"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6251" y="1623598"/>
            <a:ext cx="62252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>
                <a:cs typeface="Times New Roman" panose="02020603050405020304" pitchFamily="18" charset="0"/>
              </a:rPr>
              <a:t>Nitrure de bore (16 %  en volume)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59724" y="3176063"/>
            <a:ext cx="202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 Meilleure mise en évidence des défauts de collage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127" y="2445986"/>
            <a:ext cx="3880691" cy="264360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93410" y="5196222"/>
            <a:ext cx="421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Représentation schématique de l’analyse d’une éprouvette réparée à l’aide du banc d’essais thermiques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906" y="158880"/>
            <a:ext cx="11379200" cy="758952"/>
          </a:xfrm>
        </p:spPr>
        <p:txBody>
          <a:bodyPr>
            <a:normAutofit/>
          </a:bodyPr>
          <a:lstStyle/>
          <a:p>
            <a:r>
              <a:rPr lang="fr-FR" dirty="0" smtClean="0"/>
              <a:t>a) Intérêt du caractère interdisciplinaire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Promotion APR </a:t>
            </a:r>
            <a:r>
              <a:rPr lang="fr-FR" dirty="0" smtClean="0"/>
              <a:t>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7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390906" y="1657026"/>
            <a:ext cx="7015734" cy="1605926"/>
            <a:chOff x="5741511" y="4274067"/>
            <a:chExt cx="5408148" cy="1605926"/>
          </a:xfrm>
        </p:grpSpPr>
        <p:sp>
          <p:nvSpPr>
            <p:cNvPr id="8" name="Rectangle 7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Compétences ICA (Toulouse) :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1511" y="4679664"/>
              <a:ext cx="540814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Thème de la </a:t>
              </a:r>
              <a:r>
                <a:rPr lang="fr-FR" b="1" dirty="0" smtClean="0">
                  <a:cs typeface="Times New Roman" panose="02020603050405020304" pitchFamily="18" charset="0"/>
                </a:rPr>
                <a:t>réparation des composites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Fabrication de </a:t>
              </a:r>
              <a:r>
                <a:rPr lang="fr-FR" b="1" dirty="0" smtClean="0">
                  <a:cs typeface="Times New Roman" panose="02020603050405020304" pitchFamily="18" charset="0"/>
                </a:rPr>
                <a:t>matériaux et structures composites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Modélisation</a:t>
              </a:r>
              <a:r>
                <a:rPr lang="fr-FR" dirty="0" smtClean="0">
                  <a:cs typeface="Times New Roman" panose="02020603050405020304" pitchFamily="18" charset="0"/>
                </a:rPr>
                <a:t> numérique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Contrôle non destructif </a:t>
              </a:r>
              <a:r>
                <a:rPr lang="fr-FR" dirty="0" smtClean="0">
                  <a:cs typeface="Times New Roman" panose="02020603050405020304" pitchFamily="18" charset="0"/>
                </a:rPr>
                <a:t>par </a:t>
              </a:r>
              <a:r>
                <a:rPr lang="fr-FR" b="1" dirty="0" smtClean="0">
                  <a:cs typeface="Times New Roman" panose="02020603050405020304" pitchFamily="18" charset="0"/>
                </a:rPr>
                <a:t>thermographie infrarouge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90906" y="4438900"/>
            <a:ext cx="7015734" cy="1605926"/>
            <a:chOff x="5741511" y="4274067"/>
            <a:chExt cx="5408148" cy="1605926"/>
          </a:xfrm>
        </p:grpSpPr>
        <p:sp>
          <p:nvSpPr>
            <p:cNvPr id="11" name="Rectangle 10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Compétences LGP (Tarbes) :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41511" y="4679664"/>
              <a:ext cx="540814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Contrôle non destructif </a:t>
              </a:r>
              <a:r>
                <a:rPr lang="fr-FR" dirty="0" smtClean="0">
                  <a:cs typeface="Times New Roman" panose="02020603050405020304" pitchFamily="18" charset="0"/>
                </a:rPr>
                <a:t>par </a:t>
              </a:r>
              <a:r>
                <a:rPr lang="fr-FR" b="1" dirty="0" smtClean="0">
                  <a:cs typeface="Times New Roman" panose="02020603050405020304" pitchFamily="18" charset="0"/>
                </a:rPr>
                <a:t>thermographie infrarouge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Modélisation</a:t>
              </a:r>
              <a:r>
                <a:rPr lang="fr-FR" dirty="0" smtClean="0">
                  <a:cs typeface="Times New Roman" panose="02020603050405020304" pitchFamily="18" charset="0"/>
                </a:rPr>
                <a:t> numérique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Matériaux</a:t>
              </a:r>
              <a:r>
                <a:rPr lang="fr-FR" dirty="0" smtClean="0">
                  <a:cs typeface="Times New Roman" panose="02020603050405020304" pitchFamily="18" charset="0"/>
                </a:rPr>
                <a:t> : élaboration de polymères, collage et caractérisation (Hot-Disk)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orme libre 15"/>
          <p:cNvSpPr/>
          <p:nvPr/>
        </p:nvSpPr>
        <p:spPr>
          <a:xfrm>
            <a:off x="7209026" y="3086100"/>
            <a:ext cx="512574" cy="1981200"/>
          </a:xfrm>
          <a:custGeom>
            <a:avLst/>
            <a:gdLst>
              <a:gd name="connsiteX0" fmla="*/ 217170 w 719392"/>
              <a:gd name="connsiteY0" fmla="*/ 0 h 1235710"/>
              <a:gd name="connsiteX1" fmla="*/ 662940 w 719392"/>
              <a:gd name="connsiteY1" fmla="*/ 388620 h 1235710"/>
              <a:gd name="connsiteX2" fmla="*/ 640080 w 719392"/>
              <a:gd name="connsiteY2" fmla="*/ 1177290 h 1235710"/>
              <a:gd name="connsiteX3" fmla="*/ 0 w 719392"/>
              <a:gd name="connsiteY3" fmla="*/ 1177290 h 1235710"/>
              <a:gd name="connsiteX0" fmla="*/ 217170 w 719392"/>
              <a:gd name="connsiteY0" fmla="*/ 0 h 1235710"/>
              <a:gd name="connsiteX1" fmla="*/ 662940 w 719392"/>
              <a:gd name="connsiteY1" fmla="*/ 388620 h 1235710"/>
              <a:gd name="connsiteX2" fmla="*/ 640080 w 719392"/>
              <a:gd name="connsiteY2" fmla="*/ 1177290 h 1235710"/>
              <a:gd name="connsiteX3" fmla="*/ 0 w 719392"/>
              <a:gd name="connsiteY3" fmla="*/ 1177290 h 1235710"/>
              <a:gd name="connsiteX0" fmla="*/ 217170 w 662940"/>
              <a:gd name="connsiteY0" fmla="*/ 0 h 1235710"/>
              <a:gd name="connsiteX1" fmla="*/ 662940 w 662940"/>
              <a:gd name="connsiteY1" fmla="*/ 388620 h 1235710"/>
              <a:gd name="connsiteX2" fmla="*/ 640080 w 662940"/>
              <a:gd name="connsiteY2" fmla="*/ 1177290 h 1235710"/>
              <a:gd name="connsiteX3" fmla="*/ 0 w 662940"/>
              <a:gd name="connsiteY3" fmla="*/ 1177290 h 1235710"/>
              <a:gd name="connsiteX0" fmla="*/ 217170 w 662940"/>
              <a:gd name="connsiteY0" fmla="*/ 0 h 1177290"/>
              <a:gd name="connsiteX1" fmla="*/ 662940 w 662940"/>
              <a:gd name="connsiteY1" fmla="*/ 388620 h 1177290"/>
              <a:gd name="connsiteX2" fmla="*/ 640080 w 662940"/>
              <a:gd name="connsiteY2" fmla="*/ 1177290 h 1177290"/>
              <a:gd name="connsiteX3" fmla="*/ 0 w 662940"/>
              <a:gd name="connsiteY3" fmla="*/ 1177290 h 1177290"/>
              <a:gd name="connsiteX0" fmla="*/ 0 w 718759"/>
              <a:gd name="connsiteY0" fmla="*/ 33839 h 856799"/>
              <a:gd name="connsiteX1" fmla="*/ 674370 w 718759"/>
              <a:gd name="connsiteY1" fmla="*/ 68129 h 856799"/>
              <a:gd name="connsiteX2" fmla="*/ 651510 w 718759"/>
              <a:gd name="connsiteY2" fmla="*/ 856799 h 856799"/>
              <a:gd name="connsiteX3" fmla="*/ 11430 w 718759"/>
              <a:gd name="connsiteY3" fmla="*/ 856799 h 856799"/>
              <a:gd name="connsiteX0" fmla="*/ 0 w 718759"/>
              <a:gd name="connsiteY0" fmla="*/ 0 h 822960"/>
              <a:gd name="connsiteX1" fmla="*/ 674370 w 718759"/>
              <a:gd name="connsiteY1" fmla="*/ 34290 h 822960"/>
              <a:gd name="connsiteX2" fmla="*/ 651510 w 718759"/>
              <a:gd name="connsiteY2" fmla="*/ 822960 h 822960"/>
              <a:gd name="connsiteX3" fmla="*/ 11430 w 718759"/>
              <a:gd name="connsiteY3" fmla="*/ 822960 h 822960"/>
              <a:gd name="connsiteX0" fmla="*/ 0 w 718759"/>
              <a:gd name="connsiteY0" fmla="*/ 75666 h 841476"/>
              <a:gd name="connsiteX1" fmla="*/ 674370 w 718759"/>
              <a:gd name="connsiteY1" fmla="*/ 52806 h 841476"/>
              <a:gd name="connsiteX2" fmla="*/ 651510 w 718759"/>
              <a:gd name="connsiteY2" fmla="*/ 841476 h 841476"/>
              <a:gd name="connsiteX3" fmla="*/ 11430 w 718759"/>
              <a:gd name="connsiteY3" fmla="*/ 841476 h 841476"/>
              <a:gd name="connsiteX0" fmla="*/ 0 w 718759"/>
              <a:gd name="connsiteY0" fmla="*/ 52839 h 852939"/>
              <a:gd name="connsiteX1" fmla="*/ 674370 w 718759"/>
              <a:gd name="connsiteY1" fmla="*/ 64269 h 852939"/>
              <a:gd name="connsiteX2" fmla="*/ 651510 w 718759"/>
              <a:gd name="connsiteY2" fmla="*/ 852939 h 852939"/>
              <a:gd name="connsiteX3" fmla="*/ 11430 w 718759"/>
              <a:gd name="connsiteY3" fmla="*/ 852939 h 852939"/>
              <a:gd name="connsiteX0" fmla="*/ 0 w 718759"/>
              <a:gd name="connsiteY0" fmla="*/ 0 h 800100"/>
              <a:gd name="connsiteX1" fmla="*/ 674370 w 718759"/>
              <a:gd name="connsiteY1" fmla="*/ 11430 h 800100"/>
              <a:gd name="connsiteX2" fmla="*/ 651510 w 718759"/>
              <a:gd name="connsiteY2" fmla="*/ 800100 h 800100"/>
              <a:gd name="connsiteX3" fmla="*/ 11430 w 718759"/>
              <a:gd name="connsiteY3" fmla="*/ 800100 h 800100"/>
              <a:gd name="connsiteX0" fmla="*/ 0 w 674370"/>
              <a:gd name="connsiteY0" fmla="*/ 0 h 800100"/>
              <a:gd name="connsiteX1" fmla="*/ 674370 w 674370"/>
              <a:gd name="connsiteY1" fmla="*/ 11430 h 800100"/>
              <a:gd name="connsiteX2" fmla="*/ 651510 w 674370"/>
              <a:gd name="connsiteY2" fmla="*/ 800100 h 800100"/>
              <a:gd name="connsiteX3" fmla="*/ 11430 w 674370"/>
              <a:gd name="connsiteY3" fmla="*/ 800100 h 800100"/>
              <a:gd name="connsiteX0" fmla="*/ 0 w 724323"/>
              <a:gd name="connsiteY0" fmla="*/ 50038 h 850138"/>
              <a:gd name="connsiteX1" fmla="*/ 674370 w 724323"/>
              <a:gd name="connsiteY1" fmla="*/ 61468 h 850138"/>
              <a:gd name="connsiteX2" fmla="*/ 674370 w 724323"/>
              <a:gd name="connsiteY2" fmla="*/ 850138 h 850138"/>
              <a:gd name="connsiteX3" fmla="*/ 11430 w 724323"/>
              <a:gd name="connsiteY3" fmla="*/ 850138 h 850138"/>
              <a:gd name="connsiteX0" fmla="*/ 0 w 674370"/>
              <a:gd name="connsiteY0" fmla="*/ 50038 h 850138"/>
              <a:gd name="connsiteX1" fmla="*/ 674370 w 674370"/>
              <a:gd name="connsiteY1" fmla="*/ 61468 h 850138"/>
              <a:gd name="connsiteX2" fmla="*/ 674370 w 674370"/>
              <a:gd name="connsiteY2" fmla="*/ 850138 h 850138"/>
              <a:gd name="connsiteX3" fmla="*/ 11430 w 674370"/>
              <a:gd name="connsiteY3" fmla="*/ 850138 h 850138"/>
              <a:gd name="connsiteX0" fmla="*/ 0 w 674370"/>
              <a:gd name="connsiteY0" fmla="*/ 0 h 800100"/>
              <a:gd name="connsiteX1" fmla="*/ 674370 w 674370"/>
              <a:gd name="connsiteY1" fmla="*/ 11430 h 800100"/>
              <a:gd name="connsiteX2" fmla="*/ 674370 w 674370"/>
              <a:gd name="connsiteY2" fmla="*/ 800100 h 800100"/>
              <a:gd name="connsiteX3" fmla="*/ 11430 w 674370"/>
              <a:gd name="connsiteY3" fmla="*/ 800100 h 800100"/>
              <a:gd name="connsiteX0" fmla="*/ 0 w 723476"/>
              <a:gd name="connsiteY0" fmla="*/ 0 h 859366"/>
              <a:gd name="connsiteX1" fmla="*/ 674370 w 723476"/>
              <a:gd name="connsiteY1" fmla="*/ 0 h 859366"/>
              <a:gd name="connsiteX2" fmla="*/ 674370 w 723476"/>
              <a:gd name="connsiteY2" fmla="*/ 800100 h 859366"/>
              <a:gd name="connsiteX3" fmla="*/ 11430 w 723476"/>
              <a:gd name="connsiteY3" fmla="*/ 800100 h 859366"/>
              <a:gd name="connsiteX0" fmla="*/ 0 w 674370"/>
              <a:gd name="connsiteY0" fmla="*/ 0 h 859366"/>
              <a:gd name="connsiteX1" fmla="*/ 674370 w 674370"/>
              <a:gd name="connsiteY1" fmla="*/ 0 h 859366"/>
              <a:gd name="connsiteX2" fmla="*/ 674370 w 674370"/>
              <a:gd name="connsiteY2" fmla="*/ 800100 h 859366"/>
              <a:gd name="connsiteX3" fmla="*/ 11430 w 674370"/>
              <a:gd name="connsiteY3" fmla="*/ 800100 h 859366"/>
              <a:gd name="connsiteX0" fmla="*/ 0 w 727386"/>
              <a:gd name="connsiteY0" fmla="*/ 59266 h 918632"/>
              <a:gd name="connsiteX1" fmla="*/ 674370 w 727386"/>
              <a:gd name="connsiteY1" fmla="*/ 59266 h 918632"/>
              <a:gd name="connsiteX2" fmla="*/ 685800 w 727386"/>
              <a:gd name="connsiteY2" fmla="*/ 859366 h 918632"/>
              <a:gd name="connsiteX3" fmla="*/ 11430 w 727386"/>
              <a:gd name="connsiteY3" fmla="*/ 859366 h 918632"/>
              <a:gd name="connsiteX0" fmla="*/ 0 w 685800"/>
              <a:gd name="connsiteY0" fmla="*/ 59266 h 918632"/>
              <a:gd name="connsiteX1" fmla="*/ 674370 w 685800"/>
              <a:gd name="connsiteY1" fmla="*/ 59266 h 918632"/>
              <a:gd name="connsiteX2" fmla="*/ 685800 w 685800"/>
              <a:gd name="connsiteY2" fmla="*/ 859366 h 918632"/>
              <a:gd name="connsiteX3" fmla="*/ 11430 w 685800"/>
              <a:gd name="connsiteY3" fmla="*/ 859366 h 918632"/>
              <a:gd name="connsiteX0" fmla="*/ 0 w 685800"/>
              <a:gd name="connsiteY0" fmla="*/ 0 h 859366"/>
              <a:gd name="connsiteX1" fmla="*/ 674370 w 685800"/>
              <a:gd name="connsiteY1" fmla="*/ 0 h 859366"/>
              <a:gd name="connsiteX2" fmla="*/ 685800 w 685800"/>
              <a:gd name="connsiteY2" fmla="*/ 800100 h 859366"/>
              <a:gd name="connsiteX3" fmla="*/ 11430 w 685800"/>
              <a:gd name="connsiteY3" fmla="*/ 800100 h 859366"/>
              <a:gd name="connsiteX0" fmla="*/ 0 w 685800"/>
              <a:gd name="connsiteY0" fmla="*/ 0 h 800100"/>
              <a:gd name="connsiteX1" fmla="*/ 674370 w 685800"/>
              <a:gd name="connsiteY1" fmla="*/ 0 h 800100"/>
              <a:gd name="connsiteX2" fmla="*/ 685800 w 685800"/>
              <a:gd name="connsiteY2" fmla="*/ 800100 h 800100"/>
              <a:gd name="connsiteX3" fmla="*/ 11430 w 685800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800100">
                <a:moveTo>
                  <a:pt x="0" y="0"/>
                </a:moveTo>
                <a:lnTo>
                  <a:pt x="674370" y="0"/>
                </a:lnTo>
                <a:lnTo>
                  <a:pt x="685800" y="800100"/>
                </a:lnTo>
                <a:lnTo>
                  <a:pt x="11430" y="800100"/>
                </a:ln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28" y="1517414"/>
            <a:ext cx="2573079" cy="171538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551931" y="3303182"/>
            <a:ext cx="43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Usinage d’une éprouvette par jet d’eau abrasif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82" y="4365749"/>
            <a:ext cx="2562225" cy="190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551931" y="6031797"/>
            <a:ext cx="43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Caractérisation des propriétés thermiques :Hot-Disk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76090" y="3592059"/>
            <a:ext cx="318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Collaboration existante :</a:t>
            </a:r>
          </a:p>
          <a:p>
            <a:pPr algn="ctr"/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[Garnier 11,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Péronnet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12, Munoz 15,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uang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09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]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191700"/>
            <a:ext cx="11379200" cy="758952"/>
          </a:xfrm>
        </p:spPr>
        <p:txBody>
          <a:bodyPr>
            <a:normAutofit/>
          </a:bodyPr>
          <a:lstStyle/>
          <a:p>
            <a:r>
              <a:rPr lang="fr-FR" dirty="0" smtClean="0"/>
              <a:t>b) difficultés rencontrées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Promotion APR </a:t>
            </a:r>
            <a:r>
              <a:rPr lang="fr-FR" dirty="0" smtClean="0"/>
              <a:t>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8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302416" y="1896774"/>
            <a:ext cx="11379199" cy="1605926"/>
            <a:chOff x="5741511" y="4274067"/>
            <a:chExt cx="8771769" cy="1605926"/>
          </a:xfrm>
        </p:grpSpPr>
        <p:sp>
          <p:nvSpPr>
            <p:cNvPr id="8" name="Rectangle 7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smtClean="0">
                  <a:cs typeface="Times New Roman" panose="02020603050405020304" pitchFamily="18" charset="0"/>
                </a:rPr>
                <a:t>Difficultés rencontrées :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1511" y="4679664"/>
              <a:ext cx="8771769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Sujet ouvert </a:t>
              </a:r>
              <a:r>
                <a:rPr lang="fr-FR" dirty="0" smtClean="0">
                  <a:cs typeface="Times New Roman" panose="02020603050405020304" pitchFamily="18" charset="0"/>
                </a:rPr>
                <a:t>: peu d’informations (plan expérimental et numérique)</a:t>
              </a:r>
              <a:endParaRPr lang="fr-FR" b="1" dirty="0" smtClean="0"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Plan expérimental 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Développement d’un dispositif complet </a:t>
              </a:r>
              <a:r>
                <a:rPr lang="fr-FR" dirty="0" smtClean="0">
                  <a:cs typeface="Times New Roman" panose="02020603050405020304" pitchFamily="18" charset="0"/>
                </a:rPr>
                <a:t>(support, conditions aux limites, flux thermique)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Choix des </a:t>
              </a:r>
              <a:r>
                <a:rPr lang="fr-FR" b="1" dirty="0" smtClean="0">
                  <a:cs typeface="Times New Roman" panose="02020603050405020304" pitchFamily="18" charset="0"/>
                </a:rPr>
                <a:t>additifs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5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300736"/>
            <a:ext cx="11379200" cy="758952"/>
          </a:xfrm>
        </p:spPr>
        <p:txBody>
          <a:bodyPr>
            <a:normAutofit/>
          </a:bodyPr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07/06/2016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Promotion APR </a:t>
            </a:r>
            <a:r>
              <a:rPr lang="fr-FR" dirty="0" smtClean="0"/>
              <a:t>2013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8382-1BC5-4CA1-9C47-ED57B44709CE}" type="slidenum">
              <a:rPr lang="fr-FR" smtClean="0"/>
              <a:t>9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402336" y="1560360"/>
            <a:ext cx="10108350" cy="1328927"/>
            <a:chOff x="5741511" y="4274067"/>
            <a:chExt cx="7792122" cy="1328927"/>
          </a:xfrm>
        </p:grpSpPr>
        <p:sp>
          <p:nvSpPr>
            <p:cNvPr id="8" name="Rectangle 7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>
                  <a:cs typeface="Times New Roman" panose="02020603050405020304" pitchFamily="18" charset="0"/>
                </a:rPr>
                <a:t>Perspectives pour le </a:t>
              </a:r>
              <a:r>
                <a:rPr lang="fr-FR" sz="2000" b="1" dirty="0" smtClean="0">
                  <a:cs typeface="Times New Roman" panose="02020603050405020304" pitchFamily="18" charset="0"/>
                </a:rPr>
                <a:t>doctorant </a:t>
              </a:r>
              <a:r>
                <a:rPr lang="fr-FR" sz="2000" dirty="0" smtClean="0">
                  <a:cs typeface="Times New Roman" panose="02020603050405020304" pitchFamily="18" charset="0"/>
                </a:rPr>
                <a:t>:</a:t>
              </a:r>
              <a:endParaRPr lang="fr-FR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1512" y="4679664"/>
              <a:ext cx="779212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En cours de </a:t>
              </a:r>
              <a:r>
                <a:rPr lang="fr-FR" b="1" dirty="0" smtClean="0">
                  <a:cs typeface="Times New Roman" panose="02020603050405020304" pitchFamily="18" charset="0"/>
                </a:rPr>
                <a:t>rédaction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Soutenance</a:t>
              </a:r>
              <a:r>
                <a:rPr lang="fr-FR" dirty="0" smtClean="0">
                  <a:cs typeface="Times New Roman" panose="02020603050405020304" pitchFamily="18" charset="0"/>
                </a:rPr>
                <a:t> prévue pour octobre 2016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Recherche d’emploi </a:t>
              </a:r>
              <a:r>
                <a:rPr lang="fr-FR" dirty="0" smtClean="0">
                  <a:cs typeface="Times New Roman" panose="02020603050405020304" pitchFamily="18" charset="0"/>
                </a:rPr>
                <a:t>: ATER / maître de conférences / ingénieur de recherche</a:t>
              </a:r>
              <a:endParaRPr lang="fr-FR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02336" y="3521195"/>
            <a:ext cx="8289380" cy="1328927"/>
            <a:chOff x="5741511" y="4274067"/>
            <a:chExt cx="6389951" cy="1328927"/>
          </a:xfrm>
        </p:grpSpPr>
        <p:sp>
          <p:nvSpPr>
            <p:cNvPr id="11" name="Rectangle 10"/>
            <p:cNvSpPr/>
            <p:nvPr/>
          </p:nvSpPr>
          <p:spPr>
            <a:xfrm>
              <a:off x="5741511" y="4274067"/>
              <a:ext cx="4655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>
                  <a:cs typeface="Times New Roman" panose="02020603050405020304" pitchFamily="18" charset="0"/>
                </a:rPr>
                <a:t>Perspectives pour le </a:t>
              </a:r>
              <a:r>
                <a:rPr lang="fr-FR" sz="2000" b="1" dirty="0" smtClean="0">
                  <a:cs typeface="Times New Roman" panose="02020603050405020304" pitchFamily="18" charset="0"/>
                </a:rPr>
                <a:t>projet : thématique riche</a:t>
              </a:r>
              <a:endParaRPr lang="fr-FR" sz="20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41512" y="4679664"/>
              <a:ext cx="638995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cs typeface="Times New Roman" panose="02020603050405020304" pitchFamily="18" charset="0"/>
                </a:rPr>
                <a:t>Dépôt </a:t>
              </a:r>
              <a:r>
                <a:rPr lang="fr-FR" b="1" dirty="0" smtClean="0">
                  <a:cs typeface="Times New Roman" panose="02020603050405020304" pitchFamily="18" charset="0"/>
                </a:rPr>
                <a:t>ANR</a:t>
              </a:r>
              <a:r>
                <a:rPr lang="fr-FR" dirty="0" smtClean="0">
                  <a:cs typeface="Times New Roman" panose="02020603050405020304" pitchFamily="18" charset="0"/>
                </a:rPr>
                <a:t> : 2014 (2</a:t>
              </a:r>
              <a:r>
                <a:rPr lang="fr-FR" baseline="30000" dirty="0" smtClean="0">
                  <a:cs typeface="Times New Roman" panose="02020603050405020304" pitchFamily="18" charset="0"/>
                </a:rPr>
                <a:t>ème</a:t>
              </a:r>
              <a:r>
                <a:rPr lang="fr-FR" dirty="0" smtClean="0">
                  <a:cs typeface="Times New Roman" panose="02020603050405020304" pitchFamily="18" charset="0"/>
                </a:rPr>
                <a:t> phase) et 2015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Optimisation du procédé d’élaboration du joint </a:t>
              </a:r>
              <a:r>
                <a:rPr lang="fr-FR" dirty="0" smtClean="0">
                  <a:cs typeface="Times New Roman" panose="02020603050405020304" pitchFamily="18" charset="0"/>
                </a:rPr>
                <a:t>avec additifs / collage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cs typeface="Times New Roman" panose="02020603050405020304" pitchFamily="18" charset="0"/>
                </a:rPr>
                <a:t>Essais mécaniques </a:t>
              </a:r>
              <a:r>
                <a:rPr lang="fr-FR" dirty="0" smtClean="0">
                  <a:cs typeface="Times New Roman" panose="02020603050405020304" pitchFamily="18" charset="0"/>
                </a:rPr>
                <a:t>sur éprouvette réparées avec / sans additifs (ETMI)</a:t>
              </a:r>
              <a:endParaRPr lang="fr-FR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33934" t="46337" r="48066" b="25531"/>
          <a:stretch/>
        </p:blipFill>
        <p:spPr>
          <a:xfrm>
            <a:off x="9038336" y="3065414"/>
            <a:ext cx="2743200" cy="24116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797445" y="5571669"/>
            <a:ext cx="322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Représentation numérique d’une Eprouvette Technologique Multi-Instrumentée sur le bâti d’essais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4950</TotalTime>
  <Words>613</Words>
  <Application>Microsoft Office PowerPoint</Application>
  <PresentationFormat>Grand écran</PresentationFormat>
  <Paragraphs>125</Paragraphs>
  <Slides>10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Georgia</vt:lpstr>
      <vt:lpstr>Times New Roman</vt:lpstr>
      <vt:lpstr>Wingdings</vt:lpstr>
      <vt:lpstr>Wingdings 2</vt:lpstr>
      <vt:lpstr>Civil</vt:lpstr>
      <vt:lpstr>Signatures thermiques d’interfaces collées pour la réparation des structures primaires en matériaux composites</vt:lpstr>
      <vt:lpstr>Caractérisation de la performance d’un collage  par thermographie infrarouge</vt:lpstr>
      <vt:lpstr>Cadre de l’étude</vt:lpstr>
      <vt:lpstr>1. Procédure expérimentale spécifique</vt:lpstr>
      <vt:lpstr>2. Signature infrarouge du joint</vt:lpstr>
      <vt:lpstr>2. Signature infrarouge du joint</vt:lpstr>
      <vt:lpstr>a) Intérêt du caractère interdisciplinaire </vt:lpstr>
      <vt:lpstr>b) difficultés rencontrées</vt:lpstr>
      <vt:lpstr>Perspectives</vt:lpstr>
      <vt:lpstr>Retour d’expérience des deux encadrants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</dc:creator>
  <cp:lastModifiedBy>Matthias</cp:lastModifiedBy>
  <cp:revision>73</cp:revision>
  <dcterms:created xsi:type="dcterms:W3CDTF">2015-04-23T12:38:58Z</dcterms:created>
  <dcterms:modified xsi:type="dcterms:W3CDTF">2016-05-30T17:50:53Z</dcterms:modified>
</cp:coreProperties>
</file>