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8"/>
  </p:notesMasterIdLst>
  <p:sldIdLst>
    <p:sldId id="256" r:id="rId2"/>
    <p:sldId id="257" r:id="rId3"/>
    <p:sldId id="261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50" autoAdjust="0"/>
    <p:restoredTop sz="94660" autoAdjust="0"/>
  </p:normalViewPr>
  <p:slideViewPr>
    <p:cSldViewPr snapToGrid="0">
      <p:cViewPr>
        <p:scale>
          <a:sx n="70" d="100"/>
          <a:sy n="70" d="100"/>
        </p:scale>
        <p:origin x="-186" y="-18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EA756C-2B43-48AA-84DE-9C2747AC4A40}" type="datetimeFigureOut">
              <a:rPr lang="fr-FR" smtClean="0"/>
              <a:t>03/06/2016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4E4BFF-9B02-4097-BBE1-402A2E6B1B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5326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21/05/2015</a:t>
            </a:r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C28382-1BC5-4CA1-9C47-ED57B44709CE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21/05/2015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28382-1BC5-4CA1-9C47-ED57B44709CE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221216" y="3009902"/>
            <a:ext cx="609600" cy="441325"/>
          </a:xfrm>
        </p:spPr>
        <p:txBody>
          <a:bodyPr/>
          <a:lstStyle/>
          <a:p>
            <a:fld id="{91C28382-1BC5-4CA1-9C47-ED57B44709CE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21/05/2015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855200" y="304802"/>
            <a:ext cx="193040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21/05/2015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5815584" y="1026373"/>
            <a:ext cx="609600" cy="441325"/>
          </a:xfrm>
        </p:spPr>
        <p:txBody>
          <a:bodyPr/>
          <a:lstStyle/>
          <a:p>
            <a:fld id="{91C28382-1BC5-4CA1-9C47-ED57B44709CE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21/05/2015</a:t>
            </a:r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C28382-1BC5-4CA1-9C47-ED57B44709CE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r>
              <a:rPr lang="fr-FR" smtClean="0"/>
              <a:t>21/05/2015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28382-1BC5-4CA1-9C47-ED57B44709CE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6084107" y="1575653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6388441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21/05/2015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402336" y="2471383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5791200" y="1042417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91C28382-1BC5-4CA1-9C47-ED57B44709CE}" type="slidenum">
              <a:rPr lang="fr-FR" smtClean="0"/>
              <a:t>‹N°›</a:t>
            </a:fld>
            <a:endParaRPr lang="fr-FR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21/05/2015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5791200" y="1036021"/>
            <a:ext cx="609600" cy="441325"/>
          </a:xfrm>
        </p:spPr>
        <p:txBody>
          <a:bodyPr/>
          <a:lstStyle/>
          <a:p>
            <a:fld id="{91C28382-1BC5-4CA1-9C47-ED57B44709C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21/05/2015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1C28382-1BC5-4CA1-9C47-ED57B44709C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08000" y="1981201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C28382-1BC5-4CA1-9C47-ED57B44709CE}" type="slidenum">
              <a:rPr lang="fr-FR" smtClean="0"/>
              <a:t>‹N°›</a:t>
            </a:fld>
            <a:endParaRPr lang="fr-F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21/05/2015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/>
          <a:p>
            <a:fld id="{91C28382-1BC5-4CA1-9C47-ED57B44709CE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r>
              <a:rPr lang="fr-FR" smtClean="0"/>
              <a:t>21/05/2015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21/05/2015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5791200" y="1040175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C28382-1BC5-4CA1-9C47-ED57B44709CE}" type="slidenum">
              <a:rPr lang="fr-FR" smtClean="0"/>
              <a:t>‹N°›</a:t>
            </a:fld>
            <a:endParaRPr lang="fr-FR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9.gif"/><Relationship Id="rId7" Type="http://schemas.openxmlformats.org/officeDocument/2006/relationships/image" Target="../media/image13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gif"/><Relationship Id="rId5" Type="http://schemas.openxmlformats.org/officeDocument/2006/relationships/image" Target="../media/image11.gif"/><Relationship Id="rId4" Type="http://schemas.openxmlformats.org/officeDocument/2006/relationships/image" Target="../media/image10.gif"/><Relationship Id="rId9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287318"/>
          </a:xfrm>
        </p:spPr>
        <p:txBody>
          <a:bodyPr>
            <a:normAutofit lnSpcReduction="10000"/>
          </a:bodyPr>
          <a:lstStyle/>
          <a:p>
            <a:r>
              <a:rPr lang="fr-FR" sz="5100" dirty="0" smtClean="0"/>
              <a:t>D</a:t>
            </a:r>
            <a:r>
              <a:rPr lang="fr-FR" sz="3200" dirty="0" smtClean="0"/>
              <a:t>oriane</a:t>
            </a:r>
            <a:r>
              <a:rPr lang="fr-FR" sz="5100" dirty="0" smtClean="0"/>
              <a:t> Gérard</a:t>
            </a:r>
          </a:p>
          <a:p>
            <a:r>
              <a:rPr lang="fr-FR" sz="1700" dirty="0" smtClean="0"/>
              <a:t>Ecole Doctorale MEGEP</a:t>
            </a:r>
          </a:p>
          <a:p>
            <a:endParaRPr lang="fr-FR" sz="1700" dirty="0" smtClean="0"/>
          </a:p>
          <a:p>
            <a:r>
              <a:rPr lang="fr-FR" sz="1400" dirty="0" smtClean="0"/>
              <a:t>Jean-Stéphane </a:t>
            </a:r>
            <a:r>
              <a:rPr lang="fr-FR" sz="1400" dirty="0" err="1" smtClean="0"/>
              <a:t>condoret</a:t>
            </a:r>
            <a:r>
              <a:rPr lang="fr-FR" sz="1400" dirty="0" smtClean="0"/>
              <a:t> – </a:t>
            </a:r>
            <a:r>
              <a:rPr lang="fr-FR" sz="1400" dirty="0" err="1" smtClean="0"/>
              <a:t>Lgc</a:t>
            </a:r>
            <a:endParaRPr lang="fr-FR" sz="1400" dirty="0" smtClean="0"/>
          </a:p>
          <a:p>
            <a:r>
              <a:rPr lang="fr-FR" sz="1400" dirty="0" smtClean="0"/>
              <a:t>Alain </a:t>
            </a:r>
            <a:r>
              <a:rPr lang="fr-FR" sz="1400" dirty="0" err="1" smtClean="0"/>
              <a:t>marty</a:t>
            </a:r>
            <a:r>
              <a:rPr lang="fr-FR" sz="1400" dirty="0" smtClean="0"/>
              <a:t>– </a:t>
            </a:r>
            <a:r>
              <a:rPr lang="fr-FR" sz="1400" dirty="0" err="1" smtClean="0"/>
              <a:t>Lisbp</a:t>
            </a:r>
            <a:endParaRPr lang="fr-FR" sz="1400" dirty="0" smtClean="0"/>
          </a:p>
          <a:p>
            <a:endParaRPr lang="fr-FR" sz="1400" dirty="0" smtClean="0"/>
          </a:p>
          <a:p>
            <a:r>
              <a:rPr lang="fr-FR" sz="1100" dirty="0"/>
              <a:t>financement </a:t>
            </a:r>
            <a:r>
              <a:rPr lang="fr-FR" sz="1100" dirty="0" smtClean="0"/>
              <a:t>PRES-REGION</a:t>
            </a:r>
            <a:endParaRPr lang="fr-FR" sz="1100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Catalyse enzymatique en CO2 supercritique</a:t>
            </a:r>
            <a:endParaRPr lang="fr-FR" sz="40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028" y="302491"/>
            <a:ext cx="3438525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32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Objectifs scientifiques – exposé du sujet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Séparations des énantiomères de </a:t>
            </a:r>
            <a:r>
              <a:rPr lang="fr-FR" dirty="0" err="1" smtClean="0"/>
              <a:t>profènes</a:t>
            </a:r>
            <a:r>
              <a:rPr lang="fr-FR" dirty="0" smtClean="0"/>
              <a:t> en CO</a:t>
            </a:r>
            <a:r>
              <a:rPr lang="fr-FR" baseline="-25000" dirty="0" smtClean="0"/>
              <a:t>2</a:t>
            </a:r>
            <a:r>
              <a:rPr lang="fr-FR" dirty="0" smtClean="0"/>
              <a:t> supercritique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21/05/2015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Promotion APR 2012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28382-1BC5-4CA1-9C47-ED57B44709CE}" type="slidenum">
              <a:rPr lang="fr-FR" smtClean="0"/>
              <a:t>2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6985" y="2526491"/>
            <a:ext cx="3853041" cy="3635345"/>
          </a:xfrm>
          <a:prstGeom prst="rect">
            <a:avLst/>
          </a:prstGeom>
        </p:spPr>
      </p:pic>
      <p:grpSp>
        <p:nvGrpSpPr>
          <p:cNvPr id="9" name="Groupe 8"/>
          <p:cNvGrpSpPr/>
          <p:nvPr/>
        </p:nvGrpSpPr>
        <p:grpSpPr>
          <a:xfrm>
            <a:off x="2511190" y="4037285"/>
            <a:ext cx="2586332" cy="2100403"/>
            <a:chOff x="3406143" y="3642944"/>
            <a:chExt cx="2382033" cy="1814557"/>
          </a:xfrm>
        </p:grpSpPr>
        <p:pic>
          <p:nvPicPr>
            <p:cNvPr id="10" name="Picture 2" descr="C:\Users\Doriane\Documents\Thèse\Figures\énantiomères.png"/>
            <p:cNvPicPr>
              <a:picLocks noChangeAspect="1" noChangeArrowheads="1"/>
            </p:cNvPicPr>
            <p:nvPr/>
          </p:nvPicPr>
          <p:blipFill rotWithShape="1">
            <a:blip r:embed="rId3"/>
            <a:srcRect l="5385" t="3711" r="3058"/>
            <a:stretch/>
          </p:blipFill>
          <p:spPr bwMode="auto">
            <a:xfrm>
              <a:off x="3406143" y="3642944"/>
              <a:ext cx="2382033" cy="1814557"/>
            </a:xfrm>
            <a:prstGeom prst="round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ZoneTexte 10"/>
            <p:cNvSpPr txBox="1"/>
            <p:nvPr/>
          </p:nvSpPr>
          <p:spPr>
            <a:xfrm>
              <a:off x="3705096" y="4581128"/>
              <a:ext cx="2744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solidFill>
                    <a:srgbClr val="FF0000"/>
                  </a:solidFill>
                </a:rPr>
                <a:t>*</a:t>
              </a:r>
              <a:endParaRPr lang="fr-FR" dirty="0">
                <a:solidFill>
                  <a:srgbClr val="FF0000"/>
                </a:solidFill>
              </a:endParaRPr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5221913" y="4585751"/>
              <a:ext cx="274433" cy="3693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solidFill>
                    <a:srgbClr val="FF0000"/>
                  </a:solidFill>
                </a:rPr>
                <a:t>*</a:t>
              </a:r>
              <a:endParaRPr lang="fr-FR" dirty="0">
                <a:solidFill>
                  <a:srgbClr val="FF0000"/>
                </a:solidFill>
              </a:endParaRPr>
            </a:p>
          </p:txBody>
        </p:sp>
      </p:grpSp>
      <p:pic>
        <p:nvPicPr>
          <p:cNvPr id="1026" name="Picture 2" descr="\\recherche.ad.inp-toulouse.fr\usersA7-R\dgerard\Bureau\doc\Thèse\photos\nurofen%2020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563" y="2308996"/>
            <a:ext cx="2430925" cy="1345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 12"/>
          <p:cNvPicPr>
            <a:picLocks noChangeAspect="1"/>
          </p:cNvPicPr>
          <p:nvPr/>
        </p:nvPicPr>
        <p:blipFill rotWithShape="1"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89" t="14733" r="17819" b="14035"/>
          <a:stretch/>
        </p:blipFill>
        <p:spPr>
          <a:xfrm>
            <a:off x="5377219" y="2760698"/>
            <a:ext cx="1919550" cy="1814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06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Avancement – Résultats acquis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92708" y="1463631"/>
            <a:ext cx="11338560" cy="4572000"/>
          </a:xfrm>
        </p:spPr>
        <p:txBody>
          <a:bodyPr/>
          <a:lstStyle/>
          <a:p>
            <a:r>
              <a:rPr lang="fr-FR" dirty="0" smtClean="0"/>
              <a:t>La synthèse en scCO2 se fait mais est plus lente que dans le décane</a:t>
            </a:r>
          </a:p>
          <a:p>
            <a:r>
              <a:rPr lang="fr-FR" dirty="0" smtClean="0"/>
              <a:t>Compréhension de la différence de performance des deux procédés</a:t>
            </a:r>
          </a:p>
          <a:p>
            <a:r>
              <a:rPr lang="fr-FR" dirty="0" smtClean="0"/>
              <a:t>Le procédé en scCO2 a été amélioré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21/05/2015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Promotion APR 2012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28382-1BC5-4CA1-9C47-ED57B44709CE}" type="slidenum">
              <a:rPr lang="fr-FR" smtClean="0"/>
              <a:t>3</a:t>
            </a:fld>
            <a:endParaRPr lang="fr-FR"/>
          </a:p>
        </p:txBody>
      </p:sp>
      <p:cxnSp>
        <p:nvCxnSpPr>
          <p:cNvPr id="29" name="Connecteur droit 28"/>
          <p:cNvCxnSpPr/>
          <p:nvPr/>
        </p:nvCxnSpPr>
        <p:spPr>
          <a:xfrm>
            <a:off x="1382116" y="3961097"/>
            <a:ext cx="2618081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6517022" y="3875573"/>
            <a:ext cx="2129434" cy="71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Picture 4" descr="\\recherche.ad.inp-toulouse.fr\usersA7-R\dgerard\Bureau\doc\Thèse\molécules\01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554" y="4111016"/>
            <a:ext cx="867619" cy="561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2" name="Connecteur droit avec flèche 31"/>
          <p:cNvCxnSpPr/>
          <p:nvPr/>
        </p:nvCxnSpPr>
        <p:spPr>
          <a:xfrm>
            <a:off x="5228208" y="3892513"/>
            <a:ext cx="117780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oupe 32"/>
          <p:cNvGrpSpPr/>
          <p:nvPr/>
        </p:nvGrpSpPr>
        <p:grpSpPr>
          <a:xfrm>
            <a:off x="6583249" y="4096011"/>
            <a:ext cx="2038978" cy="607401"/>
            <a:chOff x="5460239" y="4688265"/>
            <a:chExt cx="2038978" cy="607401"/>
          </a:xfrm>
        </p:grpSpPr>
        <p:cxnSp>
          <p:nvCxnSpPr>
            <p:cNvPr id="34" name="Connecteur droit 33"/>
            <p:cNvCxnSpPr/>
            <p:nvPr/>
          </p:nvCxnSpPr>
          <p:spPr>
            <a:xfrm>
              <a:off x="5460239" y="4688265"/>
              <a:ext cx="1996980" cy="591134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34"/>
            <p:cNvCxnSpPr/>
            <p:nvPr/>
          </p:nvCxnSpPr>
          <p:spPr>
            <a:xfrm flipV="1">
              <a:off x="5502237" y="4704532"/>
              <a:ext cx="1996980" cy="591134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ZoneTexte 35"/>
          <p:cNvSpPr txBox="1"/>
          <p:nvPr/>
        </p:nvSpPr>
        <p:spPr>
          <a:xfrm>
            <a:off x="1226087" y="4862079"/>
            <a:ext cx="385302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2</a:t>
            </a:r>
            <a:r>
              <a:rPr lang="fr-FR" sz="22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fr-FR" sz="2200" dirty="0" smtClean="0">
                <a:solidFill>
                  <a:schemeClr val="tx2">
                    <a:lumMod val="75000"/>
                  </a:schemeClr>
                </a:solidFill>
              </a:rPr>
              <a:t>é</a:t>
            </a:r>
            <a:r>
              <a:rPr lang="fr-FR" sz="22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nantiomères : 2 activités biologiques différentes !!</a:t>
            </a:r>
          </a:p>
          <a:p>
            <a:r>
              <a:rPr lang="fr-FR" sz="22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Enzyme, une lipase </a:t>
            </a:r>
            <a:r>
              <a:rPr lang="fr-FR" sz="2200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énantiosélective</a:t>
            </a:r>
            <a:endParaRPr lang="fr-FR" sz="22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7" name="Ellipse 36"/>
          <p:cNvSpPr/>
          <p:nvPr/>
        </p:nvSpPr>
        <p:spPr>
          <a:xfrm>
            <a:off x="6765414" y="2918741"/>
            <a:ext cx="1665900" cy="92107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Croix 37"/>
          <p:cNvSpPr/>
          <p:nvPr/>
        </p:nvSpPr>
        <p:spPr>
          <a:xfrm>
            <a:off x="4094433" y="3772830"/>
            <a:ext cx="406602" cy="370047"/>
          </a:xfrm>
          <a:prstGeom prst="plus">
            <a:avLst>
              <a:gd name="adj" fmla="val 42277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Croix 38"/>
          <p:cNvSpPr/>
          <p:nvPr/>
        </p:nvSpPr>
        <p:spPr>
          <a:xfrm>
            <a:off x="8774953" y="3700822"/>
            <a:ext cx="406602" cy="370047"/>
          </a:xfrm>
          <a:prstGeom prst="plus">
            <a:avLst>
              <a:gd name="adj" fmla="val 42277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Croix 39"/>
          <p:cNvSpPr/>
          <p:nvPr/>
        </p:nvSpPr>
        <p:spPr>
          <a:xfrm>
            <a:off x="8794358" y="4358901"/>
            <a:ext cx="406602" cy="370047"/>
          </a:xfrm>
          <a:prstGeom prst="plus">
            <a:avLst>
              <a:gd name="adj" fmla="val 42277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ZoneTexte 40"/>
          <p:cNvSpPr txBox="1"/>
          <p:nvPr/>
        </p:nvSpPr>
        <p:spPr>
          <a:xfrm rot="10800000" flipV="1">
            <a:off x="3681296" y="3148446"/>
            <a:ext cx="413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002060"/>
                </a:solidFill>
              </a:rPr>
              <a:t>S</a:t>
            </a:r>
          </a:p>
        </p:txBody>
      </p:sp>
      <p:sp>
        <p:nvSpPr>
          <p:cNvPr id="42" name="ZoneTexte 41"/>
          <p:cNvSpPr txBox="1"/>
          <p:nvPr/>
        </p:nvSpPr>
        <p:spPr>
          <a:xfrm rot="10800000" flipV="1">
            <a:off x="3648541" y="4301988"/>
            <a:ext cx="413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002060"/>
                </a:solidFill>
              </a:rPr>
              <a:t>R</a:t>
            </a:r>
            <a:endParaRPr lang="en-US" sz="2400" i="1" dirty="0">
              <a:solidFill>
                <a:srgbClr val="002060"/>
              </a:solidFill>
            </a:endParaRPr>
          </a:p>
        </p:txBody>
      </p:sp>
      <p:pic>
        <p:nvPicPr>
          <p:cNvPr id="43" name="Picture 4" descr="\\recherche.ad.inp-toulouse.fr\usersA7-R\dgerard\Bureau\doc\Thèse\molécules\H2O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7059" y="3767417"/>
            <a:ext cx="377058" cy="375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5" descr="\\recherche.ad.inp-toulouse.fr\usersA7-R\dgerard\Bureau\doc\Thèse\molécules\octanol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0324" y="3715609"/>
            <a:ext cx="1052880" cy="334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3" descr="\\recherche.ad.inp-toulouse.fr\usersA7-R\dgerard\Bureau\doc\Thèse\molécules\11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7673" y="3138262"/>
            <a:ext cx="1621158" cy="611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5" descr="\\recherche.ad.inp-toulouse.fr\usersA7-R\dgerard\Bureau\doc\Thèse\molécules\02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349" y="3103091"/>
            <a:ext cx="912008" cy="552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\\recherche.ad.inp-toulouse.fr\usersA7-R\dgerard\Bureau\doc\Thèse\molécules\22.gi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8203" y="5035827"/>
            <a:ext cx="1532121" cy="557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\\recherche.ad.inp-toulouse.fr\usersA7-R\dgerard\Bureau\doc\Thèse\molécules\22.gi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305" y="4232996"/>
            <a:ext cx="1532121" cy="557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Ellipse 48"/>
          <p:cNvSpPr/>
          <p:nvPr/>
        </p:nvSpPr>
        <p:spPr>
          <a:xfrm>
            <a:off x="7649434" y="4825359"/>
            <a:ext cx="1861588" cy="92107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0" name="Image 49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89" t="14733" r="17819" b="14035"/>
          <a:stretch/>
        </p:blipFill>
        <p:spPr>
          <a:xfrm>
            <a:off x="5228208" y="3961547"/>
            <a:ext cx="990286" cy="935893"/>
          </a:xfrm>
          <a:prstGeom prst="rect">
            <a:avLst/>
          </a:prstGeom>
        </p:spPr>
      </p:pic>
      <p:sp>
        <p:nvSpPr>
          <p:cNvPr id="142" name="Espace réservé du contenu 2"/>
          <p:cNvSpPr txBox="1">
            <a:spLocks/>
          </p:cNvSpPr>
          <p:nvPr/>
        </p:nvSpPr>
        <p:spPr>
          <a:xfrm>
            <a:off x="392708" y="1503339"/>
            <a:ext cx="11338560" cy="457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Enzyme efficace pour la synthèse d’ibuprofène (</a:t>
            </a:r>
            <a:r>
              <a:rPr lang="fr-FR" dirty="0" err="1" smtClean="0"/>
              <a:t>énantiosélective</a:t>
            </a:r>
            <a:r>
              <a:rPr lang="fr-FR" dirty="0" smtClean="0"/>
              <a:t>)</a:t>
            </a:r>
          </a:p>
        </p:txBody>
      </p:sp>
      <p:grpSp>
        <p:nvGrpSpPr>
          <p:cNvPr id="143" name="Groupe 142"/>
          <p:cNvGrpSpPr/>
          <p:nvPr/>
        </p:nvGrpSpPr>
        <p:grpSpPr>
          <a:xfrm>
            <a:off x="8518919" y="2484363"/>
            <a:ext cx="2014138" cy="1213343"/>
            <a:chOff x="467481" y="4370320"/>
            <a:chExt cx="2203553" cy="1421272"/>
          </a:xfrm>
        </p:grpSpPr>
        <p:grpSp>
          <p:nvGrpSpPr>
            <p:cNvPr id="144" name="Groupe 143"/>
            <p:cNvGrpSpPr/>
            <p:nvPr/>
          </p:nvGrpSpPr>
          <p:grpSpPr>
            <a:xfrm>
              <a:off x="467481" y="4401003"/>
              <a:ext cx="2203553" cy="1390589"/>
              <a:chOff x="467481" y="4401003"/>
              <a:chExt cx="2203553" cy="1390589"/>
            </a:xfrm>
          </p:grpSpPr>
          <p:grpSp>
            <p:nvGrpSpPr>
              <p:cNvPr id="146" name="Groupe 145"/>
              <p:cNvGrpSpPr/>
              <p:nvPr/>
            </p:nvGrpSpPr>
            <p:grpSpPr>
              <a:xfrm>
                <a:off x="467481" y="4692072"/>
                <a:ext cx="2203553" cy="1099520"/>
                <a:chOff x="247392" y="5471792"/>
                <a:chExt cx="2203553" cy="1099520"/>
              </a:xfrm>
            </p:grpSpPr>
            <p:grpSp>
              <p:nvGrpSpPr>
                <p:cNvPr id="148" name="Groupe 147"/>
                <p:cNvGrpSpPr/>
                <p:nvPr/>
              </p:nvGrpSpPr>
              <p:grpSpPr>
                <a:xfrm>
                  <a:off x="247392" y="5471792"/>
                  <a:ext cx="2203553" cy="1099520"/>
                  <a:chOff x="6144834" y="3597415"/>
                  <a:chExt cx="2203553" cy="1099520"/>
                </a:xfrm>
              </p:grpSpPr>
              <p:sp>
                <p:nvSpPr>
                  <p:cNvPr id="150" name="Secteurs 149"/>
                  <p:cNvSpPr/>
                  <p:nvPr/>
                </p:nvSpPr>
                <p:spPr>
                  <a:xfrm>
                    <a:off x="6197915" y="4363468"/>
                    <a:ext cx="351778" cy="259687"/>
                  </a:xfrm>
                  <a:prstGeom prst="pie">
                    <a:avLst/>
                  </a:prstGeom>
                  <a:solidFill>
                    <a:srgbClr val="479E32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 sz="120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51" name="ZoneTexte 150"/>
                  <p:cNvSpPr txBox="1"/>
                  <p:nvPr/>
                </p:nvSpPr>
                <p:spPr>
                  <a:xfrm>
                    <a:off x="6629357" y="4372467"/>
                    <a:ext cx="1719030" cy="32446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fr-FR" sz="1200" dirty="0" smtClean="0"/>
                      <a:t>Catalyseur (enzyme)</a:t>
                    </a:r>
                    <a:endParaRPr lang="fr-FR" sz="1200" dirty="0"/>
                  </a:p>
                </p:txBody>
              </p:sp>
              <p:sp>
                <p:nvSpPr>
                  <p:cNvPr id="152" name="Triangle isocèle 151"/>
                  <p:cNvSpPr/>
                  <p:nvPr/>
                </p:nvSpPr>
                <p:spPr>
                  <a:xfrm>
                    <a:off x="6144834" y="3616174"/>
                    <a:ext cx="351778" cy="173110"/>
                  </a:xfrm>
                  <a:prstGeom prst="triangle">
                    <a:avLst/>
                  </a:prstGeom>
                  <a:solidFill>
                    <a:srgbClr val="FF0000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 sz="1200"/>
                  </a:p>
                </p:txBody>
              </p:sp>
              <p:sp>
                <p:nvSpPr>
                  <p:cNvPr id="153" name="ZoneTexte 152"/>
                  <p:cNvSpPr txBox="1"/>
                  <p:nvPr/>
                </p:nvSpPr>
                <p:spPr>
                  <a:xfrm>
                    <a:off x="6629357" y="3597415"/>
                    <a:ext cx="1331450" cy="32446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fr-FR" sz="1200" dirty="0" smtClean="0"/>
                      <a:t>substrat (ester)</a:t>
                    </a:r>
                    <a:endParaRPr lang="fr-FR" sz="1200" dirty="0"/>
                  </a:p>
                </p:txBody>
              </p:sp>
              <p:sp>
                <p:nvSpPr>
                  <p:cNvPr id="154" name="ZoneTexte 153"/>
                  <p:cNvSpPr txBox="1"/>
                  <p:nvPr/>
                </p:nvSpPr>
                <p:spPr>
                  <a:xfrm>
                    <a:off x="6629357" y="3846511"/>
                    <a:ext cx="1298129" cy="32446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fr-FR" sz="1200" dirty="0" smtClean="0"/>
                      <a:t>produit 1 acide</a:t>
                    </a:r>
                    <a:endParaRPr lang="fr-FR" sz="1200" dirty="0"/>
                  </a:p>
                </p:txBody>
              </p:sp>
              <p:sp>
                <p:nvSpPr>
                  <p:cNvPr id="155" name="Bande diagonale 154"/>
                  <p:cNvSpPr/>
                  <p:nvPr/>
                </p:nvSpPr>
                <p:spPr>
                  <a:xfrm>
                    <a:off x="6197915" y="4179526"/>
                    <a:ext cx="315885" cy="171041"/>
                  </a:xfrm>
                  <a:prstGeom prst="diagStripe">
                    <a:avLst/>
                  </a:prstGeom>
                  <a:solidFill>
                    <a:srgbClr val="7030A0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 sz="120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56" name="ZoneTexte 155"/>
                  <p:cNvSpPr txBox="1"/>
                  <p:nvPr/>
                </p:nvSpPr>
                <p:spPr>
                  <a:xfrm>
                    <a:off x="6629357" y="4073568"/>
                    <a:ext cx="1498058" cy="32446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fr-FR" sz="1200" dirty="0" smtClean="0"/>
                      <a:t>produit </a:t>
                    </a:r>
                    <a:r>
                      <a:rPr lang="fr-FR" sz="1200" dirty="0"/>
                      <a:t>2 (alcool</a:t>
                    </a:r>
                    <a:r>
                      <a:rPr lang="fr-FR" sz="1200" dirty="0" smtClean="0"/>
                      <a:t>)</a:t>
                    </a:r>
                    <a:endParaRPr lang="fr-FR" sz="1200" dirty="0"/>
                  </a:p>
                </p:txBody>
              </p:sp>
            </p:grpSp>
            <p:sp>
              <p:nvSpPr>
                <p:cNvPr id="149" name="Organigramme : Connecteur 148"/>
                <p:cNvSpPr/>
                <p:nvPr/>
              </p:nvSpPr>
              <p:spPr>
                <a:xfrm>
                  <a:off x="323528" y="5792896"/>
                  <a:ext cx="128559" cy="155999"/>
                </a:xfrm>
                <a:prstGeom prst="flowChartConnector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pic>
            <p:nvPicPr>
              <p:cNvPr id="147" name="Picture 31" descr="http://stock.wikimini.org/w/images/3/30/Mol%C3%A9cule_d%27eau-H2O-h2o.png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546492" y="4401003"/>
                <a:ext cx="251367" cy="216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45" name="ZoneTexte 144"/>
            <p:cNvSpPr txBox="1"/>
            <p:nvPr/>
          </p:nvSpPr>
          <p:spPr>
            <a:xfrm>
              <a:off x="952004" y="4370320"/>
              <a:ext cx="1273576" cy="3244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/>
                <a:t>substrat</a:t>
              </a:r>
              <a:r>
                <a:rPr lang="en-US" sz="1200" dirty="0" smtClean="0"/>
                <a:t> (eau) </a:t>
              </a:r>
              <a:endParaRPr lang="en-US" sz="1200" dirty="0"/>
            </a:p>
          </p:txBody>
        </p:sp>
      </p:grpSp>
      <p:grpSp>
        <p:nvGrpSpPr>
          <p:cNvPr id="157" name="Groupe 156"/>
          <p:cNvGrpSpPr/>
          <p:nvPr/>
        </p:nvGrpSpPr>
        <p:grpSpPr>
          <a:xfrm>
            <a:off x="4288665" y="3655467"/>
            <a:ext cx="6478198" cy="3259230"/>
            <a:chOff x="2771797" y="2348880"/>
            <a:chExt cx="7087426" cy="3817758"/>
          </a:xfrm>
        </p:grpSpPr>
        <p:grpSp>
          <p:nvGrpSpPr>
            <p:cNvPr id="158" name="Groupe 157"/>
            <p:cNvGrpSpPr/>
            <p:nvPr/>
          </p:nvGrpSpPr>
          <p:grpSpPr>
            <a:xfrm>
              <a:off x="2771797" y="2348880"/>
              <a:ext cx="3997820" cy="3817758"/>
              <a:chOff x="2771797" y="2348880"/>
              <a:chExt cx="3997820" cy="3817758"/>
            </a:xfrm>
          </p:grpSpPr>
          <p:grpSp>
            <p:nvGrpSpPr>
              <p:cNvPr id="166" name="Groupe 165"/>
              <p:cNvGrpSpPr/>
              <p:nvPr/>
            </p:nvGrpSpPr>
            <p:grpSpPr>
              <a:xfrm>
                <a:off x="2771798" y="2348880"/>
                <a:ext cx="3997819" cy="3816424"/>
                <a:chOff x="2771798" y="2348880"/>
                <a:chExt cx="3997819" cy="3816424"/>
              </a:xfrm>
            </p:grpSpPr>
            <p:sp>
              <p:nvSpPr>
                <p:cNvPr id="212" name="Secteurs 211"/>
                <p:cNvSpPr/>
                <p:nvPr/>
              </p:nvSpPr>
              <p:spPr>
                <a:xfrm>
                  <a:off x="2771800" y="2348880"/>
                  <a:ext cx="3997817" cy="3816424"/>
                </a:xfrm>
                <a:prstGeom prst="pie">
                  <a:avLst>
                    <a:gd name="adj1" fmla="val 0"/>
                    <a:gd name="adj2" fmla="val 10773599"/>
                  </a:avLst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13" name="Secteurs 212"/>
                <p:cNvSpPr/>
                <p:nvPr/>
              </p:nvSpPr>
              <p:spPr>
                <a:xfrm rot="10800000">
                  <a:off x="2771798" y="2348880"/>
                  <a:ext cx="3997817" cy="3816424"/>
                </a:xfrm>
                <a:prstGeom prst="pie">
                  <a:avLst>
                    <a:gd name="adj1" fmla="val 0"/>
                    <a:gd name="adj2" fmla="val 10773599"/>
                  </a:avLst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214" name="Connecteur droit 213"/>
                <p:cNvCxnSpPr>
                  <a:stCxn id="213" idx="0"/>
                  <a:endCxn id="212" idx="0"/>
                </p:cNvCxnSpPr>
                <p:nvPr/>
              </p:nvCxnSpPr>
              <p:spPr>
                <a:xfrm>
                  <a:off x="2771798" y="4257092"/>
                  <a:ext cx="3997819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7" name="Groupe 166"/>
              <p:cNvGrpSpPr/>
              <p:nvPr/>
            </p:nvGrpSpPr>
            <p:grpSpPr>
              <a:xfrm>
                <a:off x="3072221" y="2564904"/>
                <a:ext cx="3459038" cy="3384376"/>
                <a:chOff x="4057499" y="4394479"/>
                <a:chExt cx="3459038" cy="3384376"/>
              </a:xfrm>
            </p:grpSpPr>
            <p:grpSp>
              <p:nvGrpSpPr>
                <p:cNvPr id="169" name="Groupe 168"/>
                <p:cNvGrpSpPr/>
                <p:nvPr/>
              </p:nvGrpSpPr>
              <p:grpSpPr>
                <a:xfrm>
                  <a:off x="4057499" y="4394479"/>
                  <a:ext cx="3459038" cy="3077288"/>
                  <a:chOff x="5483042" y="5089960"/>
                  <a:chExt cx="4262454" cy="3792040"/>
                </a:xfrm>
              </p:grpSpPr>
              <p:grpSp>
                <p:nvGrpSpPr>
                  <p:cNvPr id="189" name="Groupe 188"/>
                  <p:cNvGrpSpPr/>
                  <p:nvPr/>
                </p:nvGrpSpPr>
                <p:grpSpPr>
                  <a:xfrm>
                    <a:off x="5643495" y="5089960"/>
                    <a:ext cx="3943376" cy="3792040"/>
                    <a:chOff x="4137827" y="5173246"/>
                    <a:chExt cx="3020458" cy="2904541"/>
                  </a:xfrm>
                </p:grpSpPr>
                <p:sp>
                  <p:nvSpPr>
                    <p:cNvPr id="194" name="Secteurs 193"/>
                    <p:cNvSpPr/>
                    <p:nvPr/>
                  </p:nvSpPr>
                  <p:spPr>
                    <a:xfrm rot="19402677">
                      <a:off x="4400791" y="7258547"/>
                      <a:ext cx="435668" cy="394390"/>
                    </a:xfrm>
                    <a:prstGeom prst="pie">
                      <a:avLst/>
                    </a:prstGeom>
                    <a:solidFill>
                      <a:srgbClr val="479E32"/>
                    </a:solidFill>
                    <a:ln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95" name="Secteurs 194"/>
                    <p:cNvSpPr/>
                    <p:nvPr/>
                  </p:nvSpPr>
                  <p:spPr>
                    <a:xfrm rot="19402677">
                      <a:off x="5177028" y="6585034"/>
                      <a:ext cx="435668" cy="444842"/>
                    </a:xfrm>
                    <a:prstGeom prst="pie">
                      <a:avLst/>
                    </a:prstGeom>
                    <a:solidFill>
                      <a:srgbClr val="479E32"/>
                    </a:solidFill>
                    <a:ln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96" name="Secteurs 195"/>
                    <p:cNvSpPr/>
                    <p:nvPr/>
                  </p:nvSpPr>
                  <p:spPr>
                    <a:xfrm rot="18642669">
                      <a:off x="6399466" y="7647353"/>
                      <a:ext cx="435668" cy="425199"/>
                    </a:xfrm>
                    <a:prstGeom prst="pie">
                      <a:avLst/>
                    </a:prstGeom>
                    <a:solidFill>
                      <a:srgbClr val="479E32"/>
                    </a:solidFill>
                    <a:ln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97" name="Secteurs 196"/>
                    <p:cNvSpPr/>
                    <p:nvPr/>
                  </p:nvSpPr>
                  <p:spPr>
                    <a:xfrm rot="19402677">
                      <a:off x="5652379" y="7286064"/>
                      <a:ext cx="435668" cy="426905"/>
                    </a:xfrm>
                    <a:prstGeom prst="pie">
                      <a:avLst/>
                    </a:prstGeom>
                    <a:solidFill>
                      <a:srgbClr val="479E32"/>
                    </a:solidFill>
                    <a:ln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98" name="Triangle isocèle 197"/>
                    <p:cNvSpPr/>
                    <p:nvPr/>
                  </p:nvSpPr>
                  <p:spPr>
                    <a:xfrm rot="9581565">
                      <a:off x="4137827" y="6449087"/>
                      <a:ext cx="244432" cy="180313"/>
                    </a:xfrm>
                    <a:prstGeom prst="triangl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99" name="Triangle isocèle 198"/>
                    <p:cNvSpPr/>
                    <p:nvPr/>
                  </p:nvSpPr>
                  <p:spPr>
                    <a:xfrm>
                      <a:off x="4553994" y="5253171"/>
                      <a:ext cx="244432" cy="180313"/>
                    </a:xfrm>
                    <a:prstGeom prst="triangl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200" name="Triangle isocèle 199"/>
                    <p:cNvSpPr/>
                    <p:nvPr/>
                  </p:nvSpPr>
                  <p:spPr>
                    <a:xfrm rot="9581565">
                      <a:off x="6339911" y="6322118"/>
                      <a:ext cx="244432" cy="180313"/>
                    </a:xfrm>
                    <a:prstGeom prst="triangl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201" name="Triangle isocèle 200"/>
                    <p:cNvSpPr/>
                    <p:nvPr/>
                  </p:nvSpPr>
                  <p:spPr>
                    <a:xfrm rot="10800000">
                      <a:off x="5265946" y="5871551"/>
                      <a:ext cx="242192" cy="175356"/>
                    </a:xfrm>
                    <a:prstGeom prst="triangl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202" name="Triangle isocèle 201"/>
                    <p:cNvSpPr/>
                    <p:nvPr/>
                  </p:nvSpPr>
                  <p:spPr>
                    <a:xfrm>
                      <a:off x="4710321" y="6192732"/>
                      <a:ext cx="244432" cy="180313"/>
                    </a:xfrm>
                    <a:prstGeom prst="triangl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203" name="Triangle isocèle 202"/>
                    <p:cNvSpPr/>
                    <p:nvPr/>
                  </p:nvSpPr>
                  <p:spPr>
                    <a:xfrm rot="11207115">
                      <a:off x="5937816" y="5314586"/>
                      <a:ext cx="337434" cy="192224"/>
                    </a:xfrm>
                    <a:prstGeom prst="triangl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204" name="Secteurs 203"/>
                    <p:cNvSpPr/>
                    <p:nvPr/>
                  </p:nvSpPr>
                  <p:spPr>
                    <a:xfrm rot="19402677">
                      <a:off x="6722617" y="6536813"/>
                      <a:ext cx="435668" cy="469772"/>
                    </a:xfrm>
                    <a:prstGeom prst="pie">
                      <a:avLst/>
                    </a:prstGeom>
                    <a:solidFill>
                      <a:srgbClr val="479E32"/>
                    </a:solidFill>
                    <a:ln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05" name="Bande diagonale 204"/>
                    <p:cNvSpPr/>
                    <p:nvPr/>
                  </p:nvSpPr>
                  <p:spPr>
                    <a:xfrm>
                      <a:off x="5370846" y="5173246"/>
                      <a:ext cx="195598" cy="156806"/>
                    </a:xfrm>
                    <a:prstGeom prst="diagStripe">
                      <a:avLst/>
                    </a:prstGeom>
                    <a:solidFill>
                      <a:srgbClr val="7030A0"/>
                    </a:solidFill>
                    <a:ln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06" name="Bande diagonale 205"/>
                    <p:cNvSpPr/>
                    <p:nvPr/>
                  </p:nvSpPr>
                  <p:spPr>
                    <a:xfrm>
                      <a:off x="6520220" y="5388054"/>
                      <a:ext cx="195598" cy="156806"/>
                    </a:xfrm>
                    <a:prstGeom prst="diagStripe">
                      <a:avLst/>
                    </a:prstGeom>
                    <a:solidFill>
                      <a:srgbClr val="7030A0"/>
                    </a:solidFill>
                    <a:ln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07" name="Bande diagonale 206"/>
                    <p:cNvSpPr/>
                    <p:nvPr/>
                  </p:nvSpPr>
                  <p:spPr>
                    <a:xfrm>
                      <a:off x="5768868" y="5680887"/>
                      <a:ext cx="195598" cy="156806"/>
                    </a:xfrm>
                    <a:prstGeom prst="diagStripe">
                      <a:avLst/>
                    </a:prstGeom>
                    <a:solidFill>
                      <a:srgbClr val="7030A0"/>
                    </a:solidFill>
                    <a:ln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08" name="Bande diagonale 207"/>
                    <p:cNvSpPr/>
                    <p:nvPr/>
                  </p:nvSpPr>
                  <p:spPr>
                    <a:xfrm>
                      <a:off x="4829723" y="5646994"/>
                      <a:ext cx="195598" cy="156806"/>
                    </a:xfrm>
                    <a:prstGeom prst="diagStripe">
                      <a:avLst/>
                    </a:prstGeom>
                    <a:solidFill>
                      <a:srgbClr val="7030A0"/>
                    </a:solidFill>
                    <a:ln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09" name="Bande diagonale 208"/>
                    <p:cNvSpPr/>
                    <p:nvPr/>
                  </p:nvSpPr>
                  <p:spPr>
                    <a:xfrm>
                      <a:off x="5304331" y="6283289"/>
                      <a:ext cx="195598" cy="156806"/>
                    </a:xfrm>
                    <a:prstGeom prst="diagStripe">
                      <a:avLst/>
                    </a:prstGeom>
                    <a:solidFill>
                      <a:srgbClr val="7030A0"/>
                    </a:solidFill>
                    <a:ln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10" name="Bande diagonale 209"/>
                    <p:cNvSpPr/>
                    <p:nvPr/>
                  </p:nvSpPr>
                  <p:spPr>
                    <a:xfrm>
                      <a:off x="6867761" y="5759290"/>
                      <a:ext cx="195598" cy="156806"/>
                    </a:xfrm>
                    <a:prstGeom prst="diagStripe">
                      <a:avLst/>
                    </a:prstGeom>
                    <a:solidFill>
                      <a:srgbClr val="7030A0"/>
                    </a:solidFill>
                    <a:ln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11" name="Bande diagonale 210"/>
                    <p:cNvSpPr/>
                    <p:nvPr/>
                  </p:nvSpPr>
                  <p:spPr>
                    <a:xfrm>
                      <a:off x="6721861" y="6137031"/>
                      <a:ext cx="172152" cy="224661"/>
                    </a:xfrm>
                    <a:prstGeom prst="diagStripe">
                      <a:avLst/>
                    </a:prstGeom>
                    <a:solidFill>
                      <a:srgbClr val="7030A0"/>
                    </a:solidFill>
                    <a:ln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sp>
                <p:nvSpPr>
                  <p:cNvPr id="190" name="Bande diagonale 189"/>
                  <p:cNvSpPr/>
                  <p:nvPr/>
                </p:nvSpPr>
                <p:spPr>
                  <a:xfrm>
                    <a:off x="9490132" y="6605223"/>
                    <a:ext cx="255364" cy="204719"/>
                  </a:xfrm>
                  <a:prstGeom prst="diagStripe">
                    <a:avLst/>
                  </a:prstGeom>
                  <a:solidFill>
                    <a:srgbClr val="7030A0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91" name="Bande diagonale 190"/>
                  <p:cNvSpPr/>
                  <p:nvPr/>
                </p:nvSpPr>
                <p:spPr>
                  <a:xfrm>
                    <a:off x="5494406" y="6494912"/>
                    <a:ext cx="255364" cy="204719"/>
                  </a:xfrm>
                  <a:prstGeom prst="diagStripe">
                    <a:avLst/>
                  </a:prstGeom>
                  <a:solidFill>
                    <a:srgbClr val="7030A0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92" name="Bande diagonale 191"/>
                  <p:cNvSpPr/>
                  <p:nvPr/>
                </p:nvSpPr>
                <p:spPr>
                  <a:xfrm>
                    <a:off x="8028273" y="6748636"/>
                    <a:ext cx="255364" cy="204719"/>
                  </a:xfrm>
                  <a:prstGeom prst="diagStripe">
                    <a:avLst/>
                  </a:prstGeom>
                  <a:solidFill>
                    <a:srgbClr val="7030A0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93" name="Secteurs 192"/>
                  <p:cNvSpPr/>
                  <p:nvPr/>
                </p:nvSpPr>
                <p:spPr>
                  <a:xfrm rot="19402677">
                    <a:off x="5483042" y="6875402"/>
                    <a:ext cx="568789" cy="557348"/>
                  </a:xfrm>
                  <a:prstGeom prst="pie">
                    <a:avLst/>
                  </a:prstGeom>
                  <a:solidFill>
                    <a:srgbClr val="479E32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170" name="Organigramme : Connecteur 169"/>
                <p:cNvSpPr/>
                <p:nvPr/>
              </p:nvSpPr>
              <p:spPr>
                <a:xfrm>
                  <a:off x="6637398" y="6194679"/>
                  <a:ext cx="108704" cy="144917"/>
                </a:xfrm>
                <a:prstGeom prst="flowChartConnector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1" name="Organigramme : Connecteur 170"/>
                <p:cNvSpPr/>
                <p:nvPr/>
              </p:nvSpPr>
              <p:spPr>
                <a:xfrm>
                  <a:off x="6422055" y="6452688"/>
                  <a:ext cx="108704" cy="144917"/>
                </a:xfrm>
                <a:prstGeom prst="flowChartConnector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2" name="Organigramme : Connecteur 171"/>
                <p:cNvSpPr/>
                <p:nvPr/>
              </p:nvSpPr>
              <p:spPr>
                <a:xfrm>
                  <a:off x="6993310" y="6720883"/>
                  <a:ext cx="108704" cy="144917"/>
                </a:xfrm>
                <a:prstGeom prst="flowChartConnector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73" name="Organigramme : Connecteur 172"/>
                <p:cNvSpPr/>
                <p:nvPr/>
              </p:nvSpPr>
              <p:spPr>
                <a:xfrm>
                  <a:off x="5917318" y="7633938"/>
                  <a:ext cx="108704" cy="144917"/>
                </a:xfrm>
                <a:prstGeom prst="flowChartConnector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4" name="Organigramme : Connecteur 173"/>
                <p:cNvSpPr/>
                <p:nvPr/>
              </p:nvSpPr>
              <p:spPr>
                <a:xfrm>
                  <a:off x="5376566" y="6985866"/>
                  <a:ext cx="108704" cy="144917"/>
                </a:xfrm>
                <a:prstGeom prst="flowChartConnector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5" name="Organigramme : Connecteur 174"/>
                <p:cNvSpPr/>
                <p:nvPr/>
              </p:nvSpPr>
              <p:spPr>
                <a:xfrm>
                  <a:off x="5049094" y="6409802"/>
                  <a:ext cx="108704" cy="144917"/>
                </a:xfrm>
                <a:prstGeom prst="flowChartConnector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6" name="Organigramme : Connecteur 175"/>
                <p:cNvSpPr/>
                <p:nvPr/>
              </p:nvSpPr>
              <p:spPr>
                <a:xfrm>
                  <a:off x="4621855" y="6307771"/>
                  <a:ext cx="108704" cy="144917"/>
                </a:xfrm>
                <a:prstGeom prst="flowChartConnector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7" name="Organigramme : Connecteur 176"/>
                <p:cNvSpPr/>
                <p:nvPr/>
              </p:nvSpPr>
              <p:spPr>
                <a:xfrm>
                  <a:off x="4514535" y="7172768"/>
                  <a:ext cx="108704" cy="144917"/>
                </a:xfrm>
                <a:prstGeom prst="flowChartConnector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8" name="Organigramme : Connecteur 177"/>
                <p:cNvSpPr/>
                <p:nvPr/>
              </p:nvSpPr>
              <p:spPr>
                <a:xfrm>
                  <a:off x="5588462" y="6551008"/>
                  <a:ext cx="108704" cy="144917"/>
                </a:xfrm>
                <a:prstGeom prst="flowChartConnector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pic>
              <p:nvPicPr>
                <p:cNvPr id="179" name="Picture 31" descr="http://stock.wikimini.org/w/images/3/30/Mol%C3%A9cule_d%27eau-H2O-h2o.png"/>
                <p:cNvPicPr>
                  <a:picLocks noChangeAspect="1" noChangeArrowheads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4162606" y="6368894"/>
                  <a:ext cx="251367" cy="2160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80" name="Picture 31" descr="http://stock.wikimini.org/w/images/3/30/Mol%C3%A9cule_d%27eau-H2O-h2o.png"/>
                <p:cNvPicPr>
                  <a:picLocks noChangeAspect="1" noChangeArrowheads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6133342" y="7178284"/>
                  <a:ext cx="251367" cy="2160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81" name="Picture 31" descr="http://stock.wikimini.org/w/images/3/30/Mol%C3%A9cule_d%27eau-H2O-h2o.png"/>
                <p:cNvPicPr>
                  <a:picLocks noChangeAspect="1" noChangeArrowheads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6778265" y="6404542"/>
                  <a:ext cx="251367" cy="2160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82" name="Picture 31" descr="http://stock.wikimini.org/w/images/3/30/Mol%C3%A9cule_d%27eau-H2O-h2o.png"/>
                <p:cNvPicPr>
                  <a:picLocks noChangeAspect="1" noChangeArrowheads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5401525" y="7329685"/>
                  <a:ext cx="251367" cy="2160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83" name="Picture 31" descr="http://stock.wikimini.org/w/images/3/30/Mol%C3%A9cule_d%27eau-H2O-h2o.png"/>
                <p:cNvPicPr>
                  <a:picLocks noChangeAspect="1" noChangeArrowheads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6493382" y="6702131"/>
                  <a:ext cx="251367" cy="2160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84" name="Picture 31" descr="http://stock.wikimini.org/w/images/3/30/Mol%C3%A9cule_d%27eau-H2O-h2o.png"/>
                <p:cNvPicPr>
                  <a:picLocks noChangeAspect="1" noChangeArrowheads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5881975" y="6266711"/>
                  <a:ext cx="251367" cy="2160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85" name="Picture 31" descr="http://stock.wikimini.org/w/images/3/30/Mol%C3%A9cule_d%27eau-H2O-h2o.png"/>
                <p:cNvPicPr>
                  <a:picLocks noChangeAspect="1" noChangeArrowheads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4856458" y="6981727"/>
                  <a:ext cx="251367" cy="2160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86" name="Picture 31" descr="http://stock.wikimini.org/w/images/3/30/Mol%C3%A9cule_d%27eau-H2O-h2o.png"/>
                <p:cNvPicPr>
                  <a:picLocks noChangeAspect="1" noChangeArrowheads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4162606" y="7145743"/>
                  <a:ext cx="251367" cy="2160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87" name="Picture 31" descr="http://stock.wikimini.org/w/images/3/30/Mol%C3%A9cule_d%27eau-H2O-h2o.png"/>
                <p:cNvPicPr>
                  <a:picLocks noChangeAspect="1" noChangeArrowheads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6564046" y="4988358"/>
                  <a:ext cx="251367" cy="2160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88" name="Picture 31" descr="http://stock.wikimini.org/w/images/3/30/Mol%C3%A9cule_d%27eau-H2O-h2o.png"/>
                <p:cNvPicPr>
                  <a:picLocks noChangeAspect="1" noChangeArrowheads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4399825" y="5119211"/>
                  <a:ext cx="251367" cy="2160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168" name="Ellipse 167"/>
              <p:cNvSpPr/>
              <p:nvPr/>
            </p:nvSpPr>
            <p:spPr>
              <a:xfrm>
                <a:off x="2771797" y="2350213"/>
                <a:ext cx="3997815" cy="3816425"/>
              </a:xfrm>
              <a:prstGeom prst="ellipse">
                <a:avLst/>
              </a:prstGeom>
              <a:no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9" name="Groupe 158"/>
            <p:cNvGrpSpPr/>
            <p:nvPr/>
          </p:nvGrpSpPr>
          <p:grpSpPr>
            <a:xfrm>
              <a:off x="6367775" y="2792489"/>
              <a:ext cx="3491448" cy="2542464"/>
              <a:chOff x="6367775" y="2792489"/>
              <a:chExt cx="3491448" cy="2542464"/>
            </a:xfrm>
          </p:grpSpPr>
          <p:sp>
            <p:nvSpPr>
              <p:cNvPr id="160" name="ZoneTexte 159"/>
              <p:cNvSpPr txBox="1"/>
              <p:nvPr/>
            </p:nvSpPr>
            <p:spPr>
              <a:xfrm>
                <a:off x="7314983" y="4048605"/>
                <a:ext cx="10823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Interface</a:t>
                </a:r>
                <a:endParaRPr lang="en-US" dirty="0"/>
              </a:p>
            </p:txBody>
          </p:sp>
          <p:sp>
            <p:nvSpPr>
              <p:cNvPr id="161" name="ZoneTexte 160"/>
              <p:cNvSpPr txBox="1"/>
              <p:nvPr/>
            </p:nvSpPr>
            <p:spPr>
              <a:xfrm>
                <a:off x="6962323" y="4697033"/>
                <a:ext cx="1840039" cy="4326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Phase </a:t>
                </a:r>
                <a:r>
                  <a:rPr lang="en-US" dirty="0" err="1" smtClean="0"/>
                  <a:t>aqueuse</a:t>
                </a:r>
                <a:endParaRPr lang="en-US" dirty="0"/>
              </a:p>
            </p:txBody>
          </p:sp>
          <p:sp>
            <p:nvSpPr>
              <p:cNvPr id="162" name="ZoneTexte 161"/>
              <p:cNvSpPr txBox="1"/>
              <p:nvPr/>
            </p:nvSpPr>
            <p:spPr>
              <a:xfrm>
                <a:off x="6782787" y="2792489"/>
                <a:ext cx="3076436" cy="7570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phase </a:t>
                </a:r>
                <a:r>
                  <a:rPr lang="en-US" dirty="0" err="1" smtClean="0"/>
                  <a:t>organique</a:t>
                </a:r>
                <a:r>
                  <a:rPr lang="en-US" dirty="0" smtClean="0"/>
                  <a:t> (</a:t>
                </a:r>
                <a:r>
                  <a:rPr lang="en-US" dirty="0" err="1" smtClean="0"/>
                  <a:t>décane</a:t>
                </a:r>
                <a:r>
                  <a:rPr lang="en-US" dirty="0" smtClean="0"/>
                  <a:t>)</a:t>
                </a:r>
              </a:p>
              <a:p>
                <a:r>
                  <a:rPr lang="en-US" dirty="0" err="1"/>
                  <a:t>o</a:t>
                </a:r>
                <a:r>
                  <a:rPr lang="en-US" dirty="0" err="1" smtClean="0"/>
                  <a:t>u</a:t>
                </a:r>
                <a:r>
                  <a:rPr lang="en-US" dirty="0" smtClean="0"/>
                  <a:t> scCO2</a:t>
                </a:r>
                <a:endParaRPr lang="en-US" dirty="0"/>
              </a:p>
            </p:txBody>
          </p:sp>
          <p:sp>
            <p:nvSpPr>
              <p:cNvPr id="163" name="Arc 162"/>
              <p:cNvSpPr/>
              <p:nvPr/>
            </p:nvSpPr>
            <p:spPr>
              <a:xfrm>
                <a:off x="6398132" y="3038661"/>
                <a:ext cx="638836" cy="717950"/>
              </a:xfrm>
              <a:prstGeom prst="arc">
                <a:avLst>
                  <a:gd name="adj1" fmla="val 8573390"/>
                  <a:gd name="adj2" fmla="val 16601734"/>
                </a:avLst>
              </a:prstGeom>
              <a:ln w="3810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4" name="Arc 163"/>
              <p:cNvSpPr/>
              <p:nvPr/>
            </p:nvSpPr>
            <p:spPr>
              <a:xfrm>
                <a:off x="6367775" y="4617003"/>
                <a:ext cx="638836" cy="717950"/>
              </a:xfrm>
              <a:prstGeom prst="arc">
                <a:avLst>
                  <a:gd name="adj1" fmla="val 12213339"/>
                  <a:gd name="adj2" fmla="val 20668085"/>
                </a:avLst>
              </a:prstGeom>
              <a:ln w="3810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65" name="Connecteur droit avec flèche 164"/>
              <p:cNvCxnSpPr/>
              <p:nvPr/>
            </p:nvCxnSpPr>
            <p:spPr>
              <a:xfrm flipH="1">
                <a:off x="6834946" y="4233271"/>
                <a:ext cx="545366" cy="23821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5" name="Groupe 214"/>
          <p:cNvGrpSpPr/>
          <p:nvPr/>
        </p:nvGrpSpPr>
        <p:grpSpPr>
          <a:xfrm>
            <a:off x="1939813" y="2285305"/>
            <a:ext cx="1908730" cy="3351584"/>
            <a:chOff x="179512" y="980728"/>
            <a:chExt cx="2088232" cy="3925939"/>
          </a:xfrm>
        </p:grpSpPr>
        <p:grpSp>
          <p:nvGrpSpPr>
            <p:cNvPr id="216" name="Groupe 215"/>
            <p:cNvGrpSpPr/>
            <p:nvPr/>
          </p:nvGrpSpPr>
          <p:grpSpPr>
            <a:xfrm>
              <a:off x="179512" y="980728"/>
              <a:ext cx="2088232" cy="3925939"/>
              <a:chOff x="179512" y="980728"/>
              <a:chExt cx="2088232" cy="3925939"/>
            </a:xfrm>
          </p:grpSpPr>
          <p:grpSp>
            <p:nvGrpSpPr>
              <p:cNvPr id="225" name="Groupe 224"/>
              <p:cNvGrpSpPr/>
              <p:nvPr/>
            </p:nvGrpSpPr>
            <p:grpSpPr>
              <a:xfrm>
                <a:off x="179512" y="980728"/>
                <a:ext cx="2088232" cy="3925939"/>
                <a:chOff x="179512" y="980728"/>
                <a:chExt cx="2088232" cy="3925939"/>
              </a:xfrm>
            </p:grpSpPr>
            <p:sp>
              <p:nvSpPr>
                <p:cNvPr id="228" name="Rectangle 227"/>
                <p:cNvSpPr/>
                <p:nvPr/>
              </p:nvSpPr>
              <p:spPr>
                <a:xfrm>
                  <a:off x="179512" y="1588927"/>
                  <a:ext cx="2088232" cy="3317740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29" name="Connecteur droit 228"/>
                <p:cNvCxnSpPr/>
                <p:nvPr/>
              </p:nvCxnSpPr>
              <p:spPr>
                <a:xfrm>
                  <a:off x="1187624" y="980728"/>
                  <a:ext cx="0" cy="2371207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26" name="Ellipse 225"/>
              <p:cNvSpPr/>
              <p:nvPr/>
            </p:nvSpPr>
            <p:spPr>
              <a:xfrm>
                <a:off x="755576" y="3212976"/>
                <a:ext cx="432048" cy="235815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7" name="Ellipse 226"/>
              <p:cNvSpPr/>
              <p:nvPr/>
            </p:nvSpPr>
            <p:spPr>
              <a:xfrm>
                <a:off x="1191662" y="3212976"/>
                <a:ext cx="432048" cy="235815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17" name="Ellipse 216"/>
            <p:cNvSpPr/>
            <p:nvPr/>
          </p:nvSpPr>
          <p:spPr>
            <a:xfrm>
              <a:off x="249397" y="2018498"/>
              <a:ext cx="440432" cy="320865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Ellipse 217"/>
            <p:cNvSpPr/>
            <p:nvPr/>
          </p:nvSpPr>
          <p:spPr>
            <a:xfrm>
              <a:off x="1641278" y="3397636"/>
              <a:ext cx="440432" cy="320865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Ellipse 218"/>
            <p:cNvSpPr/>
            <p:nvPr/>
          </p:nvSpPr>
          <p:spPr>
            <a:xfrm>
              <a:off x="382354" y="4317763"/>
              <a:ext cx="440432" cy="320865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Ellipse 219"/>
            <p:cNvSpPr/>
            <p:nvPr/>
          </p:nvSpPr>
          <p:spPr>
            <a:xfrm>
              <a:off x="1623710" y="2006727"/>
              <a:ext cx="440432" cy="320865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Ellipse 220"/>
            <p:cNvSpPr/>
            <p:nvPr/>
          </p:nvSpPr>
          <p:spPr>
            <a:xfrm>
              <a:off x="1353246" y="4365997"/>
              <a:ext cx="440432" cy="320865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2" name="Ellipse 221"/>
            <p:cNvSpPr/>
            <p:nvPr/>
          </p:nvSpPr>
          <p:spPr>
            <a:xfrm>
              <a:off x="747192" y="3663600"/>
              <a:ext cx="440432" cy="320865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Ellipse 222"/>
            <p:cNvSpPr/>
            <p:nvPr/>
          </p:nvSpPr>
          <p:spPr>
            <a:xfrm>
              <a:off x="1438040" y="2471624"/>
              <a:ext cx="440432" cy="320865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Ellipse 223"/>
            <p:cNvSpPr/>
            <p:nvPr/>
          </p:nvSpPr>
          <p:spPr>
            <a:xfrm>
              <a:off x="602570" y="2798187"/>
              <a:ext cx="440432" cy="320865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0" name="Ellipse 229"/>
          <p:cNvSpPr/>
          <p:nvPr/>
        </p:nvSpPr>
        <p:spPr>
          <a:xfrm>
            <a:off x="3212965" y="3730508"/>
            <a:ext cx="166904" cy="16156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Flèche courbée vers le bas 230"/>
          <p:cNvSpPr/>
          <p:nvPr/>
        </p:nvSpPr>
        <p:spPr>
          <a:xfrm rot="-300000">
            <a:off x="3402907" y="2460633"/>
            <a:ext cx="2072730" cy="1092530"/>
          </a:xfrm>
          <a:prstGeom prst="curvedDownArrow">
            <a:avLst>
              <a:gd name="adj1" fmla="val 14832"/>
              <a:gd name="adj2" fmla="val 37132"/>
              <a:gd name="adj3" fmla="val 49463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"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cxnSp>
        <p:nvCxnSpPr>
          <p:cNvPr id="233" name="Connecteur droit avec flèche 232"/>
          <p:cNvCxnSpPr/>
          <p:nvPr/>
        </p:nvCxnSpPr>
        <p:spPr bwMode="auto">
          <a:xfrm>
            <a:off x="3902426" y="4515753"/>
            <a:ext cx="576264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necteur droit avec flèche 11"/>
          <p:cNvCxnSpPr>
            <a:cxnSpLocks noChangeShapeType="1"/>
          </p:cNvCxnSpPr>
          <p:nvPr/>
        </p:nvCxnSpPr>
        <p:spPr bwMode="auto">
          <a:xfrm>
            <a:off x="5118867" y="4515792"/>
            <a:ext cx="575456" cy="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 type="arrow" w="med" len="med"/>
            <a:tailEnd type="arrow" w="med" len="med"/>
          </a:ln>
        </p:spPr>
      </p:cxnSp>
      <p:sp>
        <p:nvSpPr>
          <p:cNvPr id="235" name="ZoneTexte 1"/>
          <p:cNvSpPr txBox="1">
            <a:spLocks noChangeArrowheads="1"/>
          </p:cNvSpPr>
          <p:nvPr/>
        </p:nvSpPr>
        <p:spPr bwMode="auto">
          <a:xfrm>
            <a:off x="2808643" y="4326842"/>
            <a:ext cx="1305024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dirty="0" smtClean="0">
                <a:latin typeface="Calibri" pitchFamily="34" charset="0"/>
              </a:rPr>
              <a:t>H</a:t>
            </a:r>
            <a:r>
              <a:rPr lang="fr-FR" sz="1200" dirty="0" smtClean="0">
                <a:latin typeface="Calibri" pitchFamily="34" charset="0"/>
              </a:rPr>
              <a:t>2</a:t>
            </a:r>
            <a:r>
              <a:rPr lang="fr-FR" dirty="0">
                <a:latin typeface="Calibri" pitchFamily="34" charset="0"/>
              </a:rPr>
              <a:t>O</a:t>
            </a:r>
            <a:r>
              <a:rPr lang="fr-FR" dirty="0" smtClean="0">
                <a:latin typeface="Calibri" pitchFamily="34" charset="0"/>
              </a:rPr>
              <a:t> </a:t>
            </a:r>
            <a:r>
              <a:rPr lang="fr-FR" dirty="0">
                <a:latin typeface="Calibri" pitchFamily="34" charset="0"/>
              </a:rPr>
              <a:t>+ CO</a:t>
            </a:r>
            <a:r>
              <a:rPr lang="fr-FR" sz="1100" dirty="0">
                <a:latin typeface="Calibri" pitchFamily="34" charset="0"/>
              </a:rPr>
              <a:t>2</a:t>
            </a:r>
            <a:r>
              <a:rPr lang="fr-FR" dirty="0">
                <a:latin typeface="Calibri" pitchFamily="34" charset="0"/>
              </a:rPr>
              <a:t> </a:t>
            </a:r>
          </a:p>
        </p:txBody>
      </p:sp>
      <p:sp>
        <p:nvSpPr>
          <p:cNvPr id="236" name="ZoneTexte 3"/>
          <p:cNvSpPr txBox="1">
            <a:spLocks noChangeArrowheads="1"/>
          </p:cNvSpPr>
          <p:nvPr/>
        </p:nvSpPr>
        <p:spPr bwMode="auto">
          <a:xfrm>
            <a:off x="4424841" y="4306205"/>
            <a:ext cx="75570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dirty="0">
                <a:latin typeface="Calibri" pitchFamily="34" charset="0"/>
              </a:rPr>
              <a:t>H</a:t>
            </a:r>
            <a:r>
              <a:rPr lang="fr-FR" sz="1200" dirty="0">
                <a:latin typeface="Calibri" pitchFamily="34" charset="0"/>
              </a:rPr>
              <a:t>2</a:t>
            </a:r>
            <a:r>
              <a:rPr lang="fr-FR" dirty="0">
                <a:latin typeface="Calibri" pitchFamily="34" charset="0"/>
              </a:rPr>
              <a:t>CO</a:t>
            </a:r>
            <a:r>
              <a:rPr lang="fr-FR" sz="1200" dirty="0">
                <a:latin typeface="Calibri" pitchFamily="34" charset="0"/>
              </a:rPr>
              <a:t>3</a:t>
            </a:r>
          </a:p>
        </p:txBody>
      </p:sp>
      <p:sp>
        <p:nvSpPr>
          <p:cNvPr id="237" name="ZoneTexte 13"/>
          <p:cNvSpPr txBox="1">
            <a:spLocks noChangeArrowheads="1"/>
          </p:cNvSpPr>
          <p:nvPr/>
        </p:nvSpPr>
        <p:spPr bwMode="auto">
          <a:xfrm>
            <a:off x="5697889" y="4318905"/>
            <a:ext cx="1144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latin typeface="Calibri" pitchFamily="34" charset="0"/>
              </a:rPr>
              <a:t>HCO</a:t>
            </a:r>
            <a:r>
              <a:rPr lang="fr-FR" sz="1200">
                <a:latin typeface="Calibri" pitchFamily="34" charset="0"/>
              </a:rPr>
              <a:t>3</a:t>
            </a:r>
            <a:r>
              <a:rPr lang="fr-FR">
                <a:latin typeface="Calibri" pitchFamily="34" charset="0"/>
              </a:rPr>
              <a:t>  +  H</a:t>
            </a:r>
          </a:p>
        </p:txBody>
      </p:sp>
    </p:spTree>
    <p:extLst>
      <p:ext uri="{BB962C8B-B14F-4D97-AF65-F5344CB8AC3E}">
        <p14:creationId xmlns:p14="http://schemas.microsoft.com/office/powerpoint/2010/main" val="3244129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build="allAtOnce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/>
      <p:bldP spid="41" grpId="1"/>
      <p:bldP spid="42" grpId="0"/>
      <p:bldP spid="42" grpId="1"/>
      <p:bldP spid="49" grpId="0" animBg="1"/>
      <p:bldP spid="49" grpId="1" animBg="1"/>
      <p:bldP spid="142" grpId="0" build="allAtOnce"/>
      <p:bldP spid="230" grpId="0" animBg="1"/>
      <p:bldP spid="230" grpId="1" animBg="1"/>
      <p:bldP spid="231" grpId="0" animBg="1"/>
      <p:bldP spid="231" grpId="1" animBg="1"/>
      <p:bldP spid="235" grpId="0"/>
      <p:bldP spid="236" grpId="0"/>
      <p:bldP spid="2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02336" y="382979"/>
            <a:ext cx="11379200" cy="758952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a) Intérêt du caractère interdisciplinaire </a:t>
            </a:r>
            <a:br>
              <a:rPr lang="fr-FR" dirty="0" smtClean="0"/>
            </a:br>
            <a:r>
              <a:rPr lang="fr-FR" dirty="0" smtClean="0"/>
              <a:t>b) difficultés rencontrées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Un travail sur le biocatalyseur ET sur le procédé</a:t>
            </a:r>
          </a:p>
          <a:p>
            <a:r>
              <a:rPr lang="fr-FR" dirty="0" smtClean="0"/>
              <a:t>Une réaction intéressante et un procédé innovant utilisant le scCO2 </a:t>
            </a:r>
          </a:p>
          <a:p>
            <a:r>
              <a:rPr lang="fr-FR" dirty="0" smtClean="0"/>
              <a:t>Accès à des enzymes non-commerciales</a:t>
            </a:r>
          </a:p>
          <a:p>
            <a:r>
              <a:rPr lang="fr-FR" dirty="0" smtClean="0"/>
              <a:t>Accès à une technologie</a:t>
            </a:r>
            <a:r>
              <a:rPr lang="fr-FR" dirty="0"/>
              <a:t> </a:t>
            </a:r>
            <a:r>
              <a:rPr lang="fr-FR" dirty="0" smtClean="0"/>
              <a:t>spécifique haute pression</a:t>
            </a:r>
          </a:p>
          <a:p>
            <a:endParaRPr lang="fr-FR" dirty="0"/>
          </a:p>
          <a:p>
            <a:r>
              <a:rPr lang="fr-FR" dirty="0" smtClean="0"/>
              <a:t>Enzyme et substrat non commerciaux </a:t>
            </a:r>
            <a:r>
              <a:rPr lang="fr-FR" dirty="0" smtClean="0">
                <a:sym typeface="Wingdings" panose="05000000000000000000" pitchFamily="2" charset="2"/>
              </a:rPr>
              <a:t></a:t>
            </a:r>
            <a:r>
              <a:rPr lang="fr-FR" dirty="0" smtClean="0"/>
              <a:t> production en labo de quantités significatives</a:t>
            </a:r>
          </a:p>
          <a:p>
            <a:r>
              <a:rPr lang="fr-FR" dirty="0"/>
              <a:t>G</a:t>
            </a:r>
            <a:r>
              <a:rPr lang="fr-FR" dirty="0" smtClean="0"/>
              <a:t>rand nombre d’interlocuteurs </a:t>
            </a:r>
            <a:r>
              <a:rPr lang="fr-FR" dirty="0" smtClean="0">
                <a:sym typeface="Wingdings" panose="05000000000000000000" pitchFamily="2" charset="2"/>
              </a:rPr>
              <a:t> </a:t>
            </a:r>
            <a:r>
              <a:rPr lang="fr-FR" dirty="0" smtClean="0"/>
              <a:t>organisation plus difficile</a:t>
            </a:r>
          </a:p>
          <a:p>
            <a:r>
              <a:rPr lang="fr-FR" dirty="0"/>
              <a:t>D</a:t>
            </a:r>
            <a:r>
              <a:rPr lang="fr-FR" dirty="0" smtClean="0"/>
              <a:t>eux aspects scientifiques très différents en parallèle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21/05/2015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Promotion APR </a:t>
            </a:r>
            <a:r>
              <a:rPr lang="fr-FR" dirty="0" smtClean="0"/>
              <a:t>2012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28382-1BC5-4CA1-9C47-ED57B44709CE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5460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0461" y="359228"/>
            <a:ext cx="11379200" cy="758952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Perspectives :</a:t>
            </a:r>
            <a:br>
              <a:rPr lang="fr-FR" dirty="0" smtClean="0"/>
            </a:br>
            <a:r>
              <a:rPr lang="fr-FR" dirty="0" smtClean="0"/>
              <a:t>a) pour le doctorant b) pour le projet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Terminer la thèse</a:t>
            </a:r>
          </a:p>
          <a:p>
            <a:r>
              <a:rPr lang="fr-FR" dirty="0" smtClean="0"/>
              <a:t>Faire un post doc ou ATER</a:t>
            </a:r>
          </a:p>
          <a:p>
            <a:endParaRPr lang="fr-FR" dirty="0"/>
          </a:p>
          <a:p>
            <a:r>
              <a:rPr lang="fr-FR" dirty="0" smtClean="0"/>
              <a:t>Aspect séparation post-réactionnelle en CO2 supercritique</a:t>
            </a:r>
          </a:p>
          <a:p>
            <a:r>
              <a:rPr lang="fr-FR" dirty="0" smtClean="0"/>
              <a:t>Projet à proposer aux industriels TWB (Toulouse White </a:t>
            </a:r>
            <a:r>
              <a:rPr lang="fr-FR" dirty="0" err="1" smtClean="0"/>
              <a:t>Biotechnology</a:t>
            </a:r>
            <a:r>
              <a:rPr lang="fr-FR" dirty="0" smtClean="0"/>
              <a:t>)</a:t>
            </a:r>
          </a:p>
          <a:p>
            <a:pPr marL="0" indent="0">
              <a:buNone/>
            </a:pP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21/05/2015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Promotion APR 2012</a:t>
            </a:r>
          </a:p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28382-1BC5-4CA1-9C47-ED57B44709CE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8694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Retour d’expérience des deux encadrants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Collaboration de deux laboratoires très complémentaires</a:t>
            </a:r>
          </a:p>
          <a:p>
            <a:endParaRPr lang="fr-FR" dirty="0" smtClean="0"/>
          </a:p>
          <a:p>
            <a:r>
              <a:rPr lang="fr-FR" dirty="0" smtClean="0"/>
              <a:t>Garantie de la qualité et de la pertinence des résultats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 </a:t>
            </a:r>
            <a:r>
              <a:rPr lang="fr-FR" dirty="0" smtClean="0">
                <a:sym typeface="Wingdings" panose="05000000000000000000" pitchFamily="2" charset="2"/>
              </a:rPr>
              <a:t> </a:t>
            </a:r>
            <a:r>
              <a:rPr lang="fr-FR" dirty="0" smtClean="0"/>
              <a:t>Offre </a:t>
            </a:r>
            <a:r>
              <a:rPr lang="fr-FR" dirty="0"/>
              <a:t>sécurisante pour des partenaires industriels potentiels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Ensemencement pour une collaboration pérenne</a:t>
            </a:r>
          </a:p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Enrichissement scientifique mutuel des 2 équipes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21/05/2015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Promotion APR 2012</a:t>
            </a:r>
          </a:p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28382-1BC5-4CA1-9C47-ED57B44709CE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4626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4265</TotalTime>
  <Words>288</Words>
  <Application>Microsoft Office PowerPoint</Application>
  <PresentationFormat>Personnalisé</PresentationFormat>
  <Paragraphs>73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Civil</vt:lpstr>
      <vt:lpstr>Catalyse enzymatique en CO2 supercritique</vt:lpstr>
      <vt:lpstr>Objectifs scientifiques – exposé du sujet</vt:lpstr>
      <vt:lpstr>Avancement – Résultats acquis</vt:lpstr>
      <vt:lpstr>a) Intérêt du caractère interdisciplinaire  b) difficultés rencontrées</vt:lpstr>
      <vt:lpstr>Perspectives : a) pour le doctorant b) pour le projet</vt:lpstr>
      <vt:lpstr>Retour d’expérience des deux encadrants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pierre</dc:creator>
  <cp:lastModifiedBy>Doriane Gerard</cp:lastModifiedBy>
  <cp:revision>43</cp:revision>
  <dcterms:created xsi:type="dcterms:W3CDTF">2015-04-23T12:38:58Z</dcterms:created>
  <dcterms:modified xsi:type="dcterms:W3CDTF">2016-06-03T08:33:30Z</dcterms:modified>
</cp:coreProperties>
</file>