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6"/>
  </p:notesMasterIdLst>
  <p:sldIdLst>
    <p:sldId id="256" r:id="rId2"/>
    <p:sldId id="262" r:id="rId3"/>
    <p:sldId id="263" r:id="rId4"/>
    <p:sldId id="261" r:id="rId5"/>
    <p:sldId id="264" r:id="rId6"/>
    <p:sldId id="268" r:id="rId7"/>
    <p:sldId id="265" r:id="rId8"/>
    <p:sldId id="266" r:id="rId9"/>
    <p:sldId id="269" r:id="rId10"/>
    <p:sldId id="267" r:id="rId11"/>
    <p:sldId id="258" r:id="rId12"/>
    <p:sldId id="259" r:id="rId13"/>
    <p:sldId id="260" r:id="rId14"/>
    <p:sldId id="27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816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A756C-2B43-48AA-84DE-9C2747AC4A40}" type="datetimeFigureOut">
              <a:rPr lang="fr-FR" smtClean="0"/>
              <a:t>06/06/2016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E4BFF-9B02-4097-BBE1-402A2E6B1B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32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4BFF-9B02-4097-BBE1-402A2E6B1B1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364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4BFF-9B02-4097-BBE1-402A2E6B1B1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83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4BFF-9B02-4097-BBE1-402A2E6B1B1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81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4BFF-9B02-4097-BBE1-402A2E6B1B1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16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4BFF-9B02-4097-BBE1-402A2E6B1B1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20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4BFF-9B02-4097-BBE1-402A2E6B1B1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997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4BFF-9B02-4097-BBE1-402A2E6B1B1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905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4BFF-9B02-4097-BBE1-402A2E6B1B1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53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C28382-1BC5-4CA1-9C47-ED57B44709CE}" type="slidenum">
              <a:rPr lang="fr-FR" smtClean="0"/>
              <a:t>‹#›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87318"/>
          </a:xfrm>
        </p:spPr>
        <p:txBody>
          <a:bodyPr>
            <a:normAutofit fontScale="55000" lnSpcReduction="20000"/>
          </a:bodyPr>
          <a:lstStyle/>
          <a:p>
            <a:r>
              <a:rPr lang="fr-FR" sz="5100" dirty="0" smtClean="0"/>
              <a:t>Mamadou bilo doumbouya</a:t>
            </a:r>
          </a:p>
          <a:p>
            <a:r>
              <a:rPr lang="fr-FR" sz="2900" dirty="0" smtClean="0"/>
              <a:t>Ecole doctorale Sciences juridiques et politiques</a:t>
            </a:r>
          </a:p>
          <a:p>
            <a:r>
              <a:rPr lang="fr-FR" sz="2900" dirty="0" smtClean="0"/>
              <a:t>Université Toulouse capitole</a:t>
            </a:r>
          </a:p>
          <a:p>
            <a:r>
              <a:rPr lang="fr-FR" sz="2900" dirty="0" smtClean="0"/>
              <a:t>Hugues kenfack– institut de droit privé (Toulouse)</a:t>
            </a:r>
          </a:p>
          <a:p>
            <a:r>
              <a:rPr lang="fr-FR" sz="2900" dirty="0" smtClean="0"/>
              <a:t>Bernard kamsu-foguem – Laboratoire de génie de production (Tarbes)</a:t>
            </a:r>
          </a:p>
          <a:p>
            <a:r>
              <a:rPr lang="fr-FR" sz="2900" dirty="0" smtClean="0"/>
              <a:t>Co-financement COMUE – Co-financement Région-</a:t>
            </a:r>
            <a:r>
              <a:rPr lang="fr-FR" sz="2900" dirty="0" err="1" smtClean="0"/>
              <a:t>pres</a:t>
            </a:r>
            <a:endParaRPr lang="fr-FR" sz="2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2800" b="1" dirty="0"/>
              <a:t>La télémédecine en région Midi-Pyrénées : quelle modélisation sémantique pour une meilleure compréhension du droit </a:t>
            </a:r>
            <a:r>
              <a:rPr lang="fr-FR" sz="2800" b="1" dirty="0" smtClean="0"/>
              <a:t>médical?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1" y="0"/>
            <a:ext cx="34385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Avancement – Résultats acquis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2118195"/>
          </a:xfrm>
        </p:spPr>
        <p:txBody>
          <a:bodyPr>
            <a:normAutofit/>
          </a:bodyPr>
          <a:lstStyle/>
          <a:p>
            <a:r>
              <a:rPr lang="fr-FR" dirty="0"/>
              <a:t>Ce qui est en cours :</a:t>
            </a:r>
          </a:p>
          <a:p>
            <a:pPr lvl="1"/>
            <a:r>
              <a:rPr lang="fr-FR" dirty="0"/>
              <a:t>Rédaction du rapport de thèse.</a:t>
            </a:r>
          </a:p>
          <a:p>
            <a:pPr lvl="1"/>
            <a:r>
              <a:rPr lang="fr-FR" dirty="0"/>
              <a:t>Un article soumis dans le journal </a:t>
            </a:r>
            <a:r>
              <a:rPr lang="fr-FR" i="1" dirty="0"/>
              <a:t>« Computer </a:t>
            </a:r>
            <a:r>
              <a:rPr lang="fr-FR" i="1" dirty="0" err="1"/>
              <a:t>Methods</a:t>
            </a:r>
            <a:r>
              <a:rPr lang="fr-FR" i="1" dirty="0"/>
              <a:t> and Programs in </a:t>
            </a:r>
            <a:r>
              <a:rPr lang="fr-FR" i="1" dirty="0" err="1"/>
              <a:t>Biomedicine</a:t>
            </a:r>
            <a:r>
              <a:rPr lang="fr-FR" i="1" dirty="0"/>
              <a:t> </a:t>
            </a:r>
            <a:r>
              <a:rPr lang="fr-FR" i="1" dirty="0" smtClean="0"/>
              <a:t>»</a:t>
            </a:r>
          </a:p>
          <a:p>
            <a:pPr lvl="1"/>
            <a:endParaRPr lang="fr-FR" i="1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090086" y="3076821"/>
            <a:ext cx="323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Résultats acquis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864973" y="3595809"/>
            <a:ext cx="10676238" cy="2739211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lvl="1"/>
            <a:r>
              <a:rPr lang="fr-FR" sz="2200" dirty="0">
                <a:solidFill>
                  <a:schemeClr val="tx2"/>
                </a:solidFill>
              </a:rPr>
              <a:t>5 </a:t>
            </a:r>
            <a:r>
              <a:rPr lang="fr-FR" sz="2200" b="1" dirty="0">
                <a:solidFill>
                  <a:schemeClr val="tx2"/>
                </a:solidFill>
              </a:rPr>
              <a:t>articles publiés </a:t>
            </a:r>
            <a:r>
              <a:rPr lang="fr-FR" sz="2200" dirty="0">
                <a:solidFill>
                  <a:schemeClr val="tx2"/>
                </a:solidFill>
              </a:rPr>
              <a:t>dans  des journaux internationaux du </a:t>
            </a:r>
            <a:r>
              <a:rPr lang="fr-FR" sz="2200" b="1" dirty="0">
                <a:solidFill>
                  <a:schemeClr val="tx2"/>
                </a:solidFill>
              </a:rPr>
              <a:t>JCR</a:t>
            </a:r>
            <a:r>
              <a:rPr lang="fr-FR" sz="2200" dirty="0">
                <a:solidFill>
                  <a:schemeClr val="tx2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fr-FR" sz="2200" dirty="0">
                <a:solidFill>
                  <a:schemeClr val="tx2"/>
                </a:solidFill>
              </a:rPr>
              <a:t>Telematics and Informatics (2014)</a:t>
            </a:r>
          </a:p>
          <a:p>
            <a:pPr marL="1200150" lvl="2" indent="-285750">
              <a:buFont typeface="Arial" charset="0"/>
              <a:buChar char="•"/>
            </a:pPr>
            <a:r>
              <a:rPr lang="fr-FR" sz="2200" dirty="0">
                <a:solidFill>
                  <a:schemeClr val="tx2"/>
                </a:solidFill>
              </a:rPr>
              <a:t>IRBM (2015)</a:t>
            </a:r>
          </a:p>
          <a:p>
            <a:pPr marL="1200150" lvl="2" indent="-285750">
              <a:buFont typeface="Arial" charset="0"/>
              <a:buChar char="•"/>
            </a:pPr>
            <a:r>
              <a:rPr lang="fr-FR" sz="2200" dirty="0">
                <a:solidFill>
                  <a:schemeClr val="tx2"/>
                </a:solidFill>
              </a:rPr>
              <a:t>CBM (2015)</a:t>
            </a:r>
          </a:p>
          <a:p>
            <a:pPr marL="1200150" lvl="2" indent="-285750">
              <a:buFont typeface="Arial" charset="0"/>
              <a:buChar char="•"/>
            </a:pPr>
            <a:r>
              <a:rPr lang="fr-FR" sz="2200" dirty="0">
                <a:solidFill>
                  <a:schemeClr val="tx2"/>
                </a:solidFill>
              </a:rPr>
              <a:t>EAAI (2015)</a:t>
            </a:r>
          </a:p>
          <a:p>
            <a:pPr marL="1200150" lvl="2" indent="-285750">
              <a:buFont typeface="Arial" charset="0"/>
              <a:buChar char="•"/>
            </a:pPr>
            <a:r>
              <a:rPr lang="fr-FR" sz="2200" dirty="0">
                <a:solidFill>
                  <a:schemeClr val="tx2"/>
                </a:solidFill>
              </a:rPr>
              <a:t>IPM (2016)</a:t>
            </a:r>
          </a:p>
          <a:p>
            <a:pPr lvl="1"/>
            <a:r>
              <a:rPr lang="fr-FR" sz="2200" dirty="0">
                <a:solidFill>
                  <a:schemeClr val="tx2"/>
                </a:solidFill>
              </a:rPr>
              <a:t>3 </a:t>
            </a:r>
            <a:r>
              <a:rPr lang="fr-FR" sz="2200" b="1" dirty="0">
                <a:solidFill>
                  <a:schemeClr val="tx2"/>
                </a:solidFill>
              </a:rPr>
              <a:t>articles</a:t>
            </a:r>
            <a:r>
              <a:rPr lang="fr-FR" sz="2200" dirty="0">
                <a:solidFill>
                  <a:schemeClr val="tx2"/>
                </a:solidFill>
              </a:rPr>
              <a:t> dans des </a:t>
            </a:r>
            <a:r>
              <a:rPr lang="fr-FR" sz="2200" b="1" dirty="0">
                <a:solidFill>
                  <a:schemeClr val="tx2"/>
                </a:solidFill>
              </a:rPr>
              <a:t>manifestations orales </a:t>
            </a:r>
            <a:r>
              <a:rPr lang="fr-FR" sz="2200" dirty="0">
                <a:solidFill>
                  <a:schemeClr val="tx2"/>
                </a:solidFill>
              </a:rPr>
              <a:t>(un en </a:t>
            </a:r>
            <a:r>
              <a:rPr lang="fr-FR" sz="2200" b="1" dirty="0">
                <a:solidFill>
                  <a:schemeClr val="tx2"/>
                </a:solidFill>
              </a:rPr>
              <a:t>Italie</a:t>
            </a:r>
            <a:r>
              <a:rPr lang="fr-FR" sz="2200" dirty="0">
                <a:solidFill>
                  <a:schemeClr val="tx2"/>
                </a:solidFill>
              </a:rPr>
              <a:t> en juin 2015).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316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a) Intérêt du caractère interdisciplinaire </a:t>
            </a:r>
            <a:br>
              <a:rPr lang="fr-FR" dirty="0" smtClean="0"/>
            </a:br>
            <a:r>
              <a:rPr lang="fr-FR" dirty="0" smtClean="0"/>
              <a:t>b) difficultés rencontrées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fr-FR" dirty="0"/>
              <a:t>Intérêt du caractère interdisciplinaire</a:t>
            </a:r>
          </a:p>
          <a:p>
            <a:pPr marL="788670" lvl="1" indent="-514350">
              <a:buFont typeface="+mj-lt"/>
              <a:buAutoNum type="alphaLcParenR"/>
            </a:pPr>
            <a:r>
              <a:rPr lang="fr-FR" dirty="0"/>
              <a:t>Découverte de deux laboratoires avec des champs disciplinaires totalement différents.</a:t>
            </a:r>
          </a:p>
          <a:p>
            <a:pPr marL="788670" lvl="1" indent="-514350">
              <a:buFont typeface="+mj-lt"/>
              <a:buAutoNum type="alphaLcParenR"/>
            </a:pPr>
            <a:r>
              <a:rPr lang="fr-FR" dirty="0"/>
              <a:t>Acquisition de compétences transdisciplinaires (Droit et Informatique). </a:t>
            </a:r>
          </a:p>
          <a:p>
            <a:pPr marL="788670" lvl="1" indent="-514350">
              <a:buFont typeface="+mj-lt"/>
              <a:buAutoNum type="alphaLcParenR"/>
            </a:pPr>
            <a:endParaRPr lang="fr-FR" dirty="0"/>
          </a:p>
          <a:p>
            <a:pPr marL="514350" indent="-514350">
              <a:buFont typeface="+mj-lt"/>
              <a:buAutoNum type="alphaLcParenR"/>
            </a:pPr>
            <a:r>
              <a:rPr lang="fr-FR" dirty="0"/>
              <a:t>Difficultés rencontrées</a:t>
            </a:r>
          </a:p>
          <a:p>
            <a:pPr marL="788670" lvl="1" indent="-514350">
              <a:buFont typeface="+mj-lt"/>
              <a:buAutoNum type="alphaLcParenR"/>
            </a:pPr>
            <a:r>
              <a:rPr lang="fr-FR" dirty="0"/>
              <a:t>Pas de travail précurseur sur ce sujet (problématique nouvelle)</a:t>
            </a:r>
          </a:p>
          <a:p>
            <a:pPr marL="788670" lvl="1" indent="-514350">
              <a:buFont typeface="+mj-lt"/>
              <a:buAutoNum type="alphaLcParenR"/>
            </a:pPr>
            <a:r>
              <a:rPr lang="fr-FR" dirty="0"/>
              <a:t>Première collaboration entre le LGP et l’IDP</a:t>
            </a:r>
          </a:p>
          <a:p>
            <a:pPr marL="788670" lvl="1" indent="-514350">
              <a:buFont typeface="+mj-lt"/>
              <a:buAutoNum type="alphaLcParenR"/>
            </a:pPr>
            <a:endParaRPr lang="fr-FR" dirty="0" smtClean="0"/>
          </a:p>
          <a:p>
            <a:pPr marL="788670" lvl="1" indent="-514350">
              <a:buFont typeface="+mj-lt"/>
              <a:buAutoNum type="alphaLcParenR"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46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Perspectives :</a:t>
            </a:r>
            <a:br>
              <a:rPr lang="fr-FR" dirty="0" smtClean="0"/>
            </a:br>
            <a:r>
              <a:rPr lang="fr-FR" dirty="0" smtClean="0"/>
              <a:t>a) pour le doctorant b) pour le projet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fr-FR" dirty="0"/>
              <a:t>Perspectives pour le doctorant :</a:t>
            </a:r>
          </a:p>
          <a:p>
            <a:pPr marL="788670" lvl="1" indent="-514350">
              <a:buFont typeface="+mj-lt"/>
              <a:buAutoNum type="alphaLcParenR"/>
            </a:pPr>
            <a:r>
              <a:rPr lang="fr-FR" dirty="0"/>
              <a:t>ATER</a:t>
            </a:r>
          </a:p>
          <a:p>
            <a:pPr marL="788670" lvl="1" indent="-514350">
              <a:buFont typeface="+mj-lt"/>
              <a:buAutoNum type="alphaLcParenR"/>
            </a:pPr>
            <a:r>
              <a:rPr lang="fr-FR" dirty="0"/>
              <a:t>Qualification Maître de Conférences</a:t>
            </a:r>
          </a:p>
          <a:p>
            <a:pPr marL="788670" lvl="1" indent="-514350">
              <a:buFont typeface="+mj-lt"/>
              <a:buAutoNum type="alphaLcParenR"/>
            </a:pPr>
            <a:r>
              <a:rPr lang="fr-FR" dirty="0"/>
              <a:t>Ingénieur de recherches 		</a:t>
            </a:r>
          </a:p>
          <a:p>
            <a:pPr marL="514350" indent="-514350">
              <a:buFont typeface="+mj-lt"/>
              <a:buAutoNum type="alphaLcParenR"/>
            </a:pPr>
            <a:r>
              <a:rPr lang="fr-FR" dirty="0"/>
              <a:t>Perspectives pour le projet : </a:t>
            </a:r>
          </a:p>
          <a:p>
            <a:pPr marL="788670" lvl="1" indent="-514350">
              <a:buFont typeface="+mj-lt"/>
              <a:buAutoNum type="alphaLcParenR"/>
            </a:pPr>
            <a:r>
              <a:rPr lang="fr-FR" dirty="0"/>
              <a:t>Aspects technologiques : Implantation des solutions proposées dans des systèmes experts via de futurs projets. </a:t>
            </a:r>
          </a:p>
          <a:p>
            <a:pPr marL="788670" lvl="1" indent="-514350">
              <a:buFont typeface="+mj-lt"/>
              <a:buAutoNum type="alphaLcParenR"/>
            </a:pPr>
            <a:r>
              <a:rPr lang="fr-FR" dirty="0"/>
              <a:t>Aspects théoriques : Contribution à des extensions du modèle abstrait de Dung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Retour d’expérience des deux encadrants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Collaboration interdépartementale </a:t>
            </a:r>
          </a:p>
          <a:p>
            <a:pPr lvl="1"/>
            <a:r>
              <a:rPr lang="fr-FR" dirty="0"/>
              <a:t>IDP (Haute Garonne</a:t>
            </a:r>
            <a:r>
              <a:rPr lang="fr-FR" dirty="0" smtClean="0"/>
              <a:t>)                                                                LGP </a:t>
            </a:r>
            <a:r>
              <a:rPr lang="fr-FR" dirty="0"/>
              <a:t>(Hautes Pyrénées)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r>
              <a:rPr lang="fr-FR" dirty="0"/>
              <a:t>Collaboration interdisciplinaire </a:t>
            </a:r>
          </a:p>
          <a:p>
            <a:pPr lvl="1"/>
            <a:r>
              <a:rPr lang="fr-FR" dirty="0"/>
              <a:t>Encadreur de Toulouse : Compétences sur les aspects médico-juridiques</a:t>
            </a:r>
          </a:p>
          <a:p>
            <a:pPr lvl="1"/>
            <a:r>
              <a:rPr lang="fr-FR" dirty="0"/>
              <a:t>Encadreur de Tarbes : Compétences sur la gestion des connaissances</a:t>
            </a:r>
          </a:p>
          <a:p>
            <a:pPr lvl="1"/>
            <a:endParaRPr lang="fr-FR" dirty="0"/>
          </a:p>
          <a:p>
            <a:r>
              <a:rPr lang="fr-FR" dirty="0"/>
              <a:t>Pérennisation de  la collaboration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13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16" y="2338288"/>
            <a:ext cx="894835" cy="13619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356" y="2338288"/>
            <a:ext cx="1240216" cy="1361919"/>
          </a:xfrm>
          <a:prstGeom prst="rect">
            <a:avLst/>
          </a:prstGeom>
        </p:spPr>
      </p:pic>
      <p:cxnSp>
        <p:nvCxnSpPr>
          <p:cNvPr id="12" name="Connecteur droit avec flèche 11"/>
          <p:cNvCxnSpPr>
            <a:endCxn id="8" idx="1"/>
          </p:cNvCxnSpPr>
          <p:nvPr/>
        </p:nvCxnSpPr>
        <p:spPr>
          <a:xfrm>
            <a:off x="2928551" y="3015049"/>
            <a:ext cx="5107805" cy="4199"/>
          </a:xfrm>
          <a:prstGeom prst="straightConnector1">
            <a:avLst/>
          </a:prstGeom>
          <a:ln w="50800">
            <a:solidFill>
              <a:srgbClr val="0070C0"/>
            </a:solidFill>
            <a:bevel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6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14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6400" y="2967335"/>
            <a:ext cx="112089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Merci pour votre aimable attention !!! 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 scientifiques – exposé du sujet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 algn="ctr"/>
            <a:endParaRPr lang="fr-FR" sz="4000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118" y="1527048"/>
            <a:ext cx="7289337" cy="55767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228600"/>
            <a:ext cx="11788346" cy="65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 scientifiques – exposé du sujet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1858703"/>
          </a:xfrm>
        </p:spPr>
        <p:txBody>
          <a:bodyPr>
            <a:normAutofit/>
          </a:bodyPr>
          <a:lstStyle/>
          <a:p>
            <a:r>
              <a:rPr lang="fr-FR" dirty="0" smtClean="0"/>
              <a:t>Garantir une bonne interopérabilité aussi bien au niveau technique que sémantique.</a:t>
            </a:r>
          </a:p>
          <a:p>
            <a:r>
              <a:rPr lang="fr-FR" dirty="0"/>
              <a:t>Garantir une bonne collaboration pour se prémunir d’éventuelles conséquences financières et juridiques</a:t>
            </a:r>
            <a:r>
              <a:rPr lang="fr-FR" dirty="0" smtClean="0"/>
              <a:t>.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3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02336" y="3348676"/>
            <a:ext cx="11379200" cy="1200329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Plan </a:t>
            </a:r>
            <a:r>
              <a:rPr lang="fr-FR" b="1" dirty="0" smtClean="0"/>
              <a:t>juridique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dirty="0"/>
              <a:t>Modélisation sémantique pour dégager un cadre juridique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dirty="0"/>
              <a:t>Modélisation sémantique pour la traçabilité des interactions (preuves).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629" y="3421816"/>
            <a:ext cx="1271679" cy="104069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18809" y="4674973"/>
            <a:ext cx="11379200" cy="1200329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 technologique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dirty="0"/>
              <a:t>Représentation et raisonnement sur les connaissances.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dirty="0"/>
              <a:t>Utilisation du système d’argumentation logique</a:t>
            </a:r>
          </a:p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51" y="4803556"/>
            <a:ext cx="1460622" cy="94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Avancement – Résultats acquis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877936"/>
          </a:xfrm>
        </p:spPr>
        <p:txBody>
          <a:bodyPr>
            <a:normAutofit/>
          </a:bodyPr>
          <a:lstStyle/>
          <a:p>
            <a:r>
              <a:rPr lang="fr-FR" dirty="0" smtClean="0"/>
              <a:t>Ce qui a été fait :</a:t>
            </a:r>
          </a:p>
          <a:p>
            <a:pPr lvl="1"/>
            <a:r>
              <a:rPr lang="fr-FR" sz="2400" dirty="0" smtClean="0"/>
              <a:t>Proposition d’une solution d’interopérabilité syntaxique basée sur le protocole FIPA </a:t>
            </a:r>
          </a:p>
          <a:p>
            <a:pPr lvl="1"/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2" y="228600"/>
            <a:ext cx="11763632" cy="61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Avancement – Résultats acquis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877936"/>
          </a:xfrm>
        </p:spPr>
        <p:txBody>
          <a:bodyPr>
            <a:normAutofit/>
          </a:bodyPr>
          <a:lstStyle/>
          <a:p>
            <a:r>
              <a:rPr lang="fr-FR" dirty="0" smtClean="0"/>
              <a:t>Ce qui a été fait :</a:t>
            </a:r>
          </a:p>
          <a:p>
            <a:pPr lvl="1"/>
            <a:r>
              <a:rPr lang="fr-FR" dirty="0" smtClean="0"/>
              <a:t>Utilisation du système d’argumentation pour la modélisation des interactions entre professionnels médicaux en vue de garantir une traçabilité du raisonnement.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5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76" y="2767910"/>
            <a:ext cx="3728078" cy="363707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08" y="2778892"/>
            <a:ext cx="4303527" cy="3626091"/>
          </a:xfrm>
          <a:prstGeom prst="rect">
            <a:avLst/>
          </a:prstGeom>
        </p:spPr>
      </p:pic>
      <p:sp>
        <p:nvSpPr>
          <p:cNvPr id="12" name="Flèche vers la droite 11"/>
          <p:cNvSpPr/>
          <p:nvPr/>
        </p:nvSpPr>
        <p:spPr>
          <a:xfrm>
            <a:off x="4522571" y="4102444"/>
            <a:ext cx="2896898" cy="7290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1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Avancement – Résultats acquis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6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151" y="228600"/>
            <a:ext cx="8600303" cy="65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Avancement – Résultats acquis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02336" y="1527047"/>
            <a:ext cx="11338560" cy="5120887"/>
          </a:xfrm>
        </p:spPr>
        <p:txBody>
          <a:bodyPr>
            <a:normAutofit/>
          </a:bodyPr>
          <a:lstStyle/>
          <a:p>
            <a:r>
              <a:rPr lang="fr-FR" dirty="0" smtClean="0"/>
              <a:t>Ce qui a été fait :</a:t>
            </a:r>
          </a:p>
          <a:p>
            <a:pPr lvl="1"/>
            <a:r>
              <a:rPr lang="fr-FR" sz="2400" dirty="0" smtClean="0"/>
              <a:t>Proposition d’une solution d’analyse d’</a:t>
            </a:r>
            <a:r>
              <a:rPr lang="fr-FR" sz="2400" b="1" dirty="0" smtClean="0"/>
              <a:t>erreurs médicales </a:t>
            </a:r>
            <a:r>
              <a:rPr lang="fr-FR" sz="2400" dirty="0" smtClean="0"/>
              <a:t>basée sur le raisonnement argumentatif et les taxonomies.</a:t>
            </a:r>
          </a:p>
          <a:p>
            <a:pPr lvl="1"/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1" y="135924"/>
            <a:ext cx="11911914" cy="66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4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Avancement – Résultats acquis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877936"/>
          </a:xfrm>
        </p:spPr>
        <p:txBody>
          <a:bodyPr>
            <a:normAutofit/>
          </a:bodyPr>
          <a:lstStyle/>
          <a:p>
            <a:r>
              <a:rPr lang="fr-FR" dirty="0" smtClean="0"/>
              <a:t>Ce qui a été fait :</a:t>
            </a:r>
          </a:p>
          <a:p>
            <a:pPr lvl="1"/>
            <a:r>
              <a:rPr lang="fr-FR" sz="2400" dirty="0" smtClean="0"/>
              <a:t>Proposition d’un </a:t>
            </a:r>
            <a:r>
              <a:rPr lang="fr-FR" sz="2400" b="1" dirty="0" smtClean="0"/>
              <a:t>système de pondération </a:t>
            </a:r>
            <a:r>
              <a:rPr lang="fr-FR" sz="2400" dirty="0" smtClean="0"/>
              <a:t>(basé sur le </a:t>
            </a:r>
            <a:r>
              <a:rPr lang="fr-FR" sz="2400" b="1" dirty="0" smtClean="0"/>
              <a:t>niveau de compétence </a:t>
            </a:r>
            <a:r>
              <a:rPr lang="fr-FR" sz="2400" dirty="0" smtClean="0"/>
              <a:t>et la </a:t>
            </a:r>
            <a:r>
              <a:rPr lang="fr-FR" sz="2400" b="1" dirty="0" smtClean="0"/>
              <a:t>légitimé des sources de justification</a:t>
            </a:r>
            <a:r>
              <a:rPr lang="fr-FR" sz="2400" dirty="0" smtClean="0"/>
              <a:t>)  des avis d’experts lors </a:t>
            </a:r>
            <a:r>
              <a:rPr lang="fr-FR" sz="2400" b="1" dirty="0" smtClean="0"/>
              <a:t>d’activités collaboratives</a:t>
            </a:r>
            <a:r>
              <a:rPr lang="fr-FR" sz="2400" dirty="0" smtClean="0"/>
              <a:t> et </a:t>
            </a:r>
            <a:r>
              <a:rPr lang="fr-FR" sz="2400" b="1" dirty="0" smtClean="0"/>
              <a:t>modélisation </a:t>
            </a:r>
            <a:r>
              <a:rPr lang="fr-FR" sz="2400" b="1" dirty="0"/>
              <a:t>de concepts de droit médical</a:t>
            </a:r>
            <a:r>
              <a:rPr lang="fr-FR" sz="2400" dirty="0"/>
              <a:t> pour la vérification de leurs respects dans </a:t>
            </a:r>
            <a:r>
              <a:rPr lang="fr-FR" sz="2400" dirty="0" smtClean="0"/>
              <a:t>les </a:t>
            </a:r>
            <a:r>
              <a:rPr lang="fr-FR" sz="2400" dirty="0"/>
              <a:t>activités médicales collaboratives. </a:t>
            </a:r>
            <a:endParaRPr lang="fr-FR" sz="2400" dirty="0" smtClean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7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Avancement – Résultats acquis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877936"/>
          </a:xfrm>
        </p:spPr>
        <p:txBody>
          <a:bodyPr>
            <a:normAutofit/>
          </a:bodyPr>
          <a:lstStyle/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07/06/2016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521184"/>
            <a:ext cx="5207633" cy="47684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4" y="1521184"/>
            <a:ext cx="5965951" cy="476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7449</TotalTime>
  <Words>521</Words>
  <Application>Microsoft Macintosh PowerPoint</Application>
  <PresentationFormat>Grand écran</PresentationFormat>
  <Paragraphs>124</Paragraphs>
  <Slides>14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Calibri</vt:lpstr>
      <vt:lpstr>Georgia</vt:lpstr>
      <vt:lpstr>Wingdings</vt:lpstr>
      <vt:lpstr>Wingdings 2</vt:lpstr>
      <vt:lpstr>Arial</vt:lpstr>
      <vt:lpstr>Civil</vt:lpstr>
      <vt:lpstr>La télémédecine en région Midi-Pyrénées : quelle modélisation sémantique pour une meilleure compréhension du droit médical?</vt:lpstr>
      <vt:lpstr>Objectifs scientifiques – exposé du sujet</vt:lpstr>
      <vt:lpstr>Objectifs scientifiques – exposé du sujet</vt:lpstr>
      <vt:lpstr>Avancement – Résultats acquis</vt:lpstr>
      <vt:lpstr>Avancement – Résultats acquis</vt:lpstr>
      <vt:lpstr>Avancement – Résultats acquis</vt:lpstr>
      <vt:lpstr>Avancement – Résultats acquis</vt:lpstr>
      <vt:lpstr>Avancement – Résultats acquis</vt:lpstr>
      <vt:lpstr>Avancement – Résultats acquis</vt:lpstr>
      <vt:lpstr>Avancement – Résultats acquis</vt:lpstr>
      <vt:lpstr>a) Intérêt du caractère interdisciplinaire  b) difficultés rencontrées</vt:lpstr>
      <vt:lpstr>Perspectives : a) pour le doctorant b) pour le projet</vt:lpstr>
      <vt:lpstr>Retour d’expérience des deux encadrants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</dc:creator>
  <cp:lastModifiedBy>mamadou bilo doumbouya</cp:lastModifiedBy>
  <cp:revision>175</cp:revision>
  <dcterms:created xsi:type="dcterms:W3CDTF">2015-04-23T12:38:58Z</dcterms:created>
  <dcterms:modified xsi:type="dcterms:W3CDTF">2016-06-06T11:46:48Z</dcterms:modified>
</cp:coreProperties>
</file>